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07" r:id="rId2"/>
    <p:sldId id="256" r:id="rId3"/>
    <p:sldId id="257" r:id="rId4"/>
    <p:sldId id="258" r:id="rId5"/>
    <p:sldId id="259" r:id="rId6"/>
    <p:sldId id="260" r:id="rId7"/>
    <p:sldId id="283" r:id="rId8"/>
    <p:sldId id="261" r:id="rId9"/>
    <p:sldId id="262" r:id="rId10"/>
    <p:sldId id="263" r:id="rId11"/>
    <p:sldId id="264" r:id="rId12"/>
    <p:sldId id="287" r:id="rId13"/>
    <p:sldId id="265" r:id="rId14"/>
    <p:sldId id="266" r:id="rId15"/>
    <p:sldId id="267" r:id="rId16"/>
    <p:sldId id="268" r:id="rId17"/>
    <p:sldId id="294" r:id="rId18"/>
    <p:sldId id="295" r:id="rId19"/>
    <p:sldId id="300" r:id="rId20"/>
    <p:sldId id="301" r:id="rId21"/>
    <p:sldId id="269" r:id="rId22"/>
    <p:sldId id="270" r:id="rId23"/>
    <p:sldId id="271" r:id="rId24"/>
    <p:sldId id="272" r:id="rId25"/>
    <p:sldId id="273" r:id="rId26"/>
    <p:sldId id="274" r:id="rId27"/>
    <p:sldId id="275" r:id="rId28"/>
    <p:sldId id="276" r:id="rId29"/>
    <p:sldId id="291" r:id="rId30"/>
    <p:sldId id="277" r:id="rId31"/>
    <p:sldId id="293" r:id="rId32"/>
    <p:sldId id="306" r:id="rId33"/>
    <p:sldId id="278" r:id="rId34"/>
    <p:sldId id="279" r:id="rId35"/>
    <p:sldId id="304" r:id="rId36"/>
    <p:sldId id="305" r:id="rId37"/>
  </p:sldIdLst>
  <p:sldSz cx="9144000" cy="6858000" type="screen4x3"/>
  <p:notesSz cx="7004050" cy="92900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FFFF00"/>
    <a:srgbClr val="003399"/>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0" d="100"/>
          <a:sy n="80" d="100"/>
        </p:scale>
        <p:origin x="-10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716" y="-6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atin typeface="Times New Roman" charset="0"/>
                <a:cs typeface="Times New Roman" charset="0"/>
              </a:defRPr>
            </a:lvl1pPr>
          </a:lstStyle>
          <a:p>
            <a:pPr>
              <a:defRPr/>
            </a:pPr>
            <a:endParaRPr lang="en-US"/>
          </a:p>
        </p:txBody>
      </p:sp>
      <p:sp>
        <p:nvSpPr>
          <p:cNvPr id="61443" name="Rectangle 3"/>
          <p:cNvSpPr>
            <a:spLocks noGrp="1" noChangeArrowheads="1"/>
          </p:cNvSpPr>
          <p:nvPr>
            <p:ph type="dt" sz="quarter" idx="1"/>
          </p:nvPr>
        </p:nvSpPr>
        <p:spPr bwMode="auto">
          <a:xfrm>
            <a:off x="396875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atin typeface="Times New Roman" charset="0"/>
                <a:cs typeface="Times New Roman" charset="0"/>
              </a:defRPr>
            </a:lvl1pPr>
          </a:lstStyle>
          <a:p>
            <a:pPr>
              <a:defRPr/>
            </a:pPr>
            <a:endParaRPr lang="en-US"/>
          </a:p>
        </p:txBody>
      </p:sp>
      <p:sp>
        <p:nvSpPr>
          <p:cNvPr id="61444" name="Rectangle 4"/>
          <p:cNvSpPr>
            <a:spLocks noGrp="1" noChangeArrowheads="1"/>
          </p:cNvSpPr>
          <p:nvPr>
            <p:ph type="ftr" sz="quarter" idx="2"/>
          </p:nvPr>
        </p:nvSpPr>
        <p:spPr bwMode="auto">
          <a:xfrm>
            <a:off x="0" y="8824913"/>
            <a:ext cx="3035300" cy="465137"/>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atin typeface="Times New Roman" charset="0"/>
                <a:cs typeface="Times New Roman" charset="0"/>
              </a:defRPr>
            </a:lvl1pPr>
          </a:lstStyle>
          <a:p>
            <a:pPr>
              <a:defRPr/>
            </a:pPr>
            <a:endParaRPr lang="en-US"/>
          </a:p>
        </p:txBody>
      </p:sp>
      <p:sp>
        <p:nvSpPr>
          <p:cNvPr id="61445" name="Rectangle 5"/>
          <p:cNvSpPr>
            <a:spLocks noGrp="1" noChangeArrowheads="1"/>
          </p:cNvSpPr>
          <p:nvPr>
            <p:ph type="sldNum" sz="quarter" idx="3"/>
          </p:nvPr>
        </p:nvSpPr>
        <p:spPr bwMode="auto">
          <a:xfrm>
            <a:off x="3968750" y="8824913"/>
            <a:ext cx="3035300" cy="465137"/>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latin typeface="Times New Roman" charset="0"/>
                <a:cs typeface="Times New Roman" charset="0"/>
              </a:defRPr>
            </a:lvl1pPr>
          </a:lstStyle>
          <a:p>
            <a:pPr>
              <a:defRPr/>
            </a:pPr>
            <a:fld id="{D5646623-E431-46BE-B6B1-065B8E9D47DB}" type="slidenum">
              <a:rPr lang="en-US"/>
              <a:pPr>
                <a:defRPr/>
              </a:pPr>
              <a:t>‹#›</a:t>
            </a:fld>
            <a:endParaRPr lang="en-US"/>
          </a:p>
        </p:txBody>
      </p:sp>
    </p:spTree>
    <p:extLst>
      <p:ext uri="{BB962C8B-B14F-4D97-AF65-F5344CB8AC3E}">
        <p14:creationId xmlns:p14="http://schemas.microsoft.com/office/powerpoint/2010/main" val="392115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atin typeface="Times New Roman" charset="0"/>
                <a:cs typeface="Times New Roman" charset="0"/>
              </a:defRPr>
            </a:lvl1pPr>
          </a:lstStyle>
          <a:p>
            <a:pPr>
              <a:defRPr/>
            </a:pPr>
            <a:endParaRPr lang="en-US"/>
          </a:p>
        </p:txBody>
      </p:sp>
      <p:sp>
        <p:nvSpPr>
          <p:cNvPr id="26627" name="Rectangle 3"/>
          <p:cNvSpPr>
            <a:spLocks noGrp="1" noChangeArrowheads="1"/>
          </p:cNvSpPr>
          <p:nvPr>
            <p:ph type="dt" idx="1"/>
          </p:nvPr>
        </p:nvSpPr>
        <p:spPr bwMode="auto">
          <a:xfrm>
            <a:off x="396875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atin typeface="Times New Roman" charset="0"/>
                <a:cs typeface="Times New Roman"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79513" y="696913"/>
            <a:ext cx="4643437" cy="348297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33450" y="4413250"/>
            <a:ext cx="5137150" cy="417988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4913"/>
            <a:ext cx="3035300" cy="465137"/>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atin typeface="Times New Roman" charset="0"/>
                <a:cs typeface="Times New Roman" charset="0"/>
              </a:defRPr>
            </a:lvl1pPr>
          </a:lstStyle>
          <a:p>
            <a:pPr>
              <a:defRPr/>
            </a:pPr>
            <a:endParaRPr lang="en-US"/>
          </a:p>
        </p:txBody>
      </p:sp>
      <p:sp>
        <p:nvSpPr>
          <p:cNvPr id="26631" name="Rectangle 7"/>
          <p:cNvSpPr>
            <a:spLocks noGrp="1" noChangeArrowheads="1"/>
          </p:cNvSpPr>
          <p:nvPr>
            <p:ph type="sldNum" sz="quarter" idx="5"/>
          </p:nvPr>
        </p:nvSpPr>
        <p:spPr bwMode="auto">
          <a:xfrm>
            <a:off x="3968750" y="8824913"/>
            <a:ext cx="3035300" cy="465137"/>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latin typeface="Times New Roman" charset="0"/>
                <a:cs typeface="Times New Roman" charset="0"/>
              </a:defRPr>
            </a:lvl1pPr>
          </a:lstStyle>
          <a:p>
            <a:pPr>
              <a:defRPr/>
            </a:pPr>
            <a:fld id="{8AC64D3F-52FC-43AA-8369-B389F08DD980}" type="slidenum">
              <a:rPr lang="en-US"/>
              <a:pPr>
                <a:defRPr/>
              </a:pPr>
              <a:t>‹#›</a:t>
            </a:fld>
            <a:endParaRPr lang="en-US"/>
          </a:p>
        </p:txBody>
      </p:sp>
    </p:spTree>
    <p:extLst>
      <p:ext uri="{BB962C8B-B14F-4D97-AF65-F5344CB8AC3E}">
        <p14:creationId xmlns:p14="http://schemas.microsoft.com/office/powerpoint/2010/main" val="3478981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image" Target="../media/image20.wmf"/></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D9FA3B-0332-4E28-A211-AEC77B7F24CB}" type="slidenum">
              <a:rPr lang="en-US" smtClean="0">
                <a:latin typeface="Times New Roman" pitchFamily="18" charset="0"/>
                <a:cs typeface="Times New Roman" pitchFamily="18" charset="0"/>
              </a:rPr>
              <a:pPr/>
              <a:t>2</a:t>
            </a:fld>
            <a:endParaRPr lang="en-US" smtClean="0">
              <a:latin typeface="Times New Roman" pitchFamily="18" charset="0"/>
              <a:cs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5CBAAD6-9E64-4DBD-B6A5-FF5E1B485AAF}" type="slidenum">
              <a:rPr lang="en-US" smtClean="0">
                <a:latin typeface="Times New Roman" pitchFamily="18" charset="0"/>
                <a:cs typeface="Times New Roman" pitchFamily="18" charset="0"/>
              </a:rPr>
              <a:pPr/>
              <a:t>11</a:t>
            </a:fld>
            <a:endParaRPr lang="en-US" smtClean="0">
              <a:latin typeface="Times New Roman" pitchFamily="18" charset="0"/>
              <a:cs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6DEA4A6-6225-447B-861F-822F78320DA8}" type="slidenum">
              <a:rPr lang="en-US" smtClean="0">
                <a:latin typeface="Times New Roman" pitchFamily="18" charset="0"/>
                <a:cs typeface="Times New Roman" pitchFamily="18" charset="0"/>
              </a:rPr>
              <a:pPr/>
              <a:t>12</a:t>
            </a:fld>
            <a:endParaRPr lang="en-US" smtClean="0">
              <a:latin typeface="Times New Roman" pitchFamily="18" charset="0"/>
              <a:cs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E4BE2FA-CDFA-430A-920D-E436C1759BDE}" type="slidenum">
              <a:rPr lang="en-US" smtClean="0">
                <a:latin typeface="Times New Roman" pitchFamily="18" charset="0"/>
                <a:cs typeface="Times New Roman" pitchFamily="18" charset="0"/>
              </a:rPr>
              <a:pPr/>
              <a:t>13</a:t>
            </a:fld>
            <a:endParaRPr lang="en-US" smtClean="0">
              <a:latin typeface="Times New Roman" pitchFamily="18" charset="0"/>
              <a:cs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The feast was required for all men to celebrate. It didn’t exclude the rich or the poor. It called for everyone to keep the feast and everyone was to take a lamb. </a:t>
            </a:r>
          </a:p>
          <a:p>
            <a:pPr eaLnBrk="1" hangingPunct="1"/>
            <a:r>
              <a:rPr lang="en-US" smtClean="0">
                <a:latin typeface="Times New Roman" pitchFamily="18" charset="0"/>
                <a:cs typeface="Times New Roman" pitchFamily="18" charset="0"/>
              </a:rPr>
              <a:t> </a:t>
            </a:r>
          </a:p>
          <a:p>
            <a:pPr eaLnBrk="1" hangingPunct="1"/>
            <a:r>
              <a:rPr lang="en-US" smtClean="0">
                <a:latin typeface="Times New Roman" pitchFamily="18" charset="0"/>
                <a:cs typeface="Times New Roman" pitchFamily="18" charset="0"/>
              </a:rPr>
              <a:t>Relate this back to John. He recognized Jesus as the Lamb of God, a lamb that everyone needed. For all have sinned and fall short of the glory of God. There is no one righteous no not one. </a:t>
            </a:r>
          </a:p>
          <a:p>
            <a:pPr eaLnBrk="1" hangingPunct="1"/>
            <a:r>
              <a:rPr lang="en-US" smtClean="0">
                <a:latin typeface="Times New Roman" pitchFamily="18" charset="0"/>
                <a:cs typeface="Times New Roman" pitchFamily="18" charset="0"/>
              </a:rPr>
              <a:t>Some think that they have been good enough.</a:t>
            </a:r>
          </a:p>
          <a:p>
            <a:pPr eaLnBrk="1" hangingPunct="1"/>
            <a:r>
              <a:rPr lang="en-US" smtClean="0">
                <a:latin typeface="Times New Roman" pitchFamily="18" charset="0"/>
                <a:cs typeface="Times New Roman" pitchFamily="18" charset="0"/>
              </a:rPr>
              <a:t>There is one name under heaven in which one may be saved.</a:t>
            </a:r>
          </a:p>
          <a:p>
            <a:pPr eaLnBrk="1" hangingPunct="1"/>
            <a:r>
              <a:rPr lang="en-US" smtClean="0">
                <a:latin typeface="Times New Roman" pitchFamily="18" charset="0"/>
                <a:cs typeface="Times New Roman" pitchFamily="18" charset="0"/>
              </a:rPr>
              <a:t>Everyone needs The Lamb.</a:t>
            </a:r>
          </a:p>
          <a:p>
            <a:pPr eaLnBrk="1" hangingPunct="1"/>
            <a:r>
              <a:rPr lang="en-US" smtClean="0">
                <a:latin typeface="Times New Roman" pitchFamily="18" charset="0"/>
                <a:cs typeface="Times New Roman" pitchFamily="18" charset="0"/>
              </a:rPr>
              <a:t>Everyone needs to deal personally with the question of, have you entered into a personal relationship with Jesus.</a:t>
            </a:r>
          </a:p>
          <a:p>
            <a:pPr eaLnBrk="1" hangingPunct="1"/>
            <a:r>
              <a:rPr lang="en-US" smtClean="0">
                <a:latin typeface="Times New Roman" pitchFamily="18" charset="0"/>
                <a:cs typeface="Times New Roman" pitchFamily="18" charset="0"/>
              </a:rPr>
              <a:t>Lets go back to our main passage of Scripture Exodus 12, let’s pick up in verse 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D48A94-BDC9-4492-8063-410B3D67F459}" type="slidenum">
              <a:rPr lang="en-US" smtClean="0">
                <a:latin typeface="Times New Roman" pitchFamily="18" charset="0"/>
                <a:cs typeface="Times New Roman" pitchFamily="18" charset="0"/>
              </a:rPr>
              <a:pPr/>
              <a:t>14</a:t>
            </a:fld>
            <a:endParaRPr lang="en-US" smtClean="0">
              <a:latin typeface="Times New Roman" pitchFamily="18" charset="0"/>
              <a:cs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Exodus 12:6… click to next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8600FE3-4BCA-4629-A08F-3BF6EA2C17F8}" type="slidenum">
              <a:rPr lang="en-US" smtClean="0">
                <a:latin typeface="Times New Roman" pitchFamily="18" charset="0"/>
                <a:cs typeface="Times New Roman" pitchFamily="18" charset="0"/>
              </a:rPr>
              <a:pPr/>
              <a:t>15</a:t>
            </a:fld>
            <a:endParaRPr lang="en-US" smtClean="0">
              <a:latin typeface="Times New Roman" pitchFamily="18" charset="0"/>
              <a:cs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Exodus 12:12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BE529E9-52AD-487D-8AB2-57730BFE886B}" type="slidenum">
              <a:rPr lang="en-US" smtClean="0">
                <a:latin typeface="Times New Roman" pitchFamily="18" charset="0"/>
                <a:cs typeface="Times New Roman" pitchFamily="18" charset="0"/>
              </a:rPr>
              <a:pPr/>
              <a:t>16</a:t>
            </a:fld>
            <a:endParaRPr lang="en-US" smtClean="0">
              <a:latin typeface="Times New Roman" pitchFamily="18" charset="0"/>
              <a:cs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76804" name="Slide Number Placeholder 3"/>
          <p:cNvSpPr>
            <a:spLocks noGrp="1"/>
          </p:cNvSpPr>
          <p:nvPr>
            <p:ph type="sldNum" sz="quarter" idx="5"/>
          </p:nvPr>
        </p:nvSpPr>
        <p:spPr>
          <a:noFill/>
        </p:spPr>
        <p:txBody>
          <a:bodyPr/>
          <a:lstStyle/>
          <a:p>
            <a:fld id="{F6B6A9DF-AC2E-4C81-AEF0-4785B311C1DA}" type="slidenum">
              <a:rPr lang="en-US" smtClean="0">
                <a:latin typeface="Times New Roman" pitchFamily="18" charset="0"/>
                <a:cs typeface="Times New Roman" pitchFamily="18" charset="0"/>
              </a:rPr>
              <a:pPr/>
              <a:t>17</a:t>
            </a:fld>
            <a:endParaRPr lang="en-US"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77828" name="Slide Number Placeholder 3"/>
          <p:cNvSpPr>
            <a:spLocks noGrp="1"/>
          </p:cNvSpPr>
          <p:nvPr>
            <p:ph type="sldNum" sz="quarter" idx="5"/>
          </p:nvPr>
        </p:nvSpPr>
        <p:spPr>
          <a:noFill/>
        </p:spPr>
        <p:txBody>
          <a:bodyPr/>
          <a:lstStyle/>
          <a:p>
            <a:fld id="{BBE87B67-B54D-462A-90D9-58611CEFFFB2}" type="slidenum">
              <a:rPr lang="en-US" smtClean="0">
                <a:latin typeface="Times New Roman" pitchFamily="18" charset="0"/>
                <a:cs typeface="Times New Roman" pitchFamily="18" charset="0"/>
              </a:rPr>
              <a:pPr/>
              <a:t>18</a:t>
            </a:fld>
            <a:endParaRPr lang="en-US" smtClean="0">
              <a:latin typeface="Times New Roman"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78852" name="Slide Number Placeholder 3"/>
          <p:cNvSpPr>
            <a:spLocks noGrp="1"/>
          </p:cNvSpPr>
          <p:nvPr>
            <p:ph type="sldNum" sz="quarter" idx="5"/>
          </p:nvPr>
        </p:nvSpPr>
        <p:spPr>
          <a:noFill/>
        </p:spPr>
        <p:txBody>
          <a:bodyPr/>
          <a:lstStyle/>
          <a:p>
            <a:fld id="{85AF1C69-8D93-469A-A33D-01E4D7C66B27}" type="slidenum">
              <a:rPr lang="en-US" smtClean="0">
                <a:latin typeface="Times New Roman" pitchFamily="18" charset="0"/>
                <a:cs typeface="Times New Roman" pitchFamily="18" charset="0"/>
              </a:rPr>
              <a:pPr/>
              <a:t>19</a:t>
            </a:fld>
            <a:endParaRPr lang="en-US" smtClean="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6399174-7BE6-44C0-B710-4BC1225836E0}" type="slidenum">
              <a:rPr lang="en-US" smtClean="0">
                <a:latin typeface="Times New Roman" pitchFamily="18" charset="0"/>
                <a:cs typeface="Times New Roman" pitchFamily="18" charset="0"/>
              </a:rPr>
              <a:pPr/>
              <a:t>20</a:t>
            </a:fld>
            <a:endParaRPr lang="en-US" smtClean="0">
              <a:latin typeface="Times New Roman" pitchFamily="18" charset="0"/>
              <a:cs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Exodus 12:8… click to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DC913A2-E979-459B-91BF-43CD06474124}" type="slidenum">
              <a:rPr lang="en-US" smtClean="0">
                <a:latin typeface="Times New Roman" pitchFamily="18" charset="0"/>
                <a:cs typeface="Times New Roman" pitchFamily="18" charset="0"/>
              </a:rPr>
              <a:pPr/>
              <a:t>3</a:t>
            </a:fld>
            <a:endParaRPr lang="en-US" smtClean="0">
              <a:latin typeface="Times New Roman" pitchFamily="18" charset="0"/>
              <a:cs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Shadows bring dimmensions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02A44FB-DDB9-40DF-8859-7672FDC41624}" type="slidenum">
              <a:rPr lang="en-US" smtClean="0">
                <a:latin typeface="Times New Roman" pitchFamily="18" charset="0"/>
                <a:cs typeface="Times New Roman" pitchFamily="18" charset="0"/>
              </a:rPr>
              <a:pPr/>
              <a:t>21</a:t>
            </a:fld>
            <a:endParaRPr lang="en-US" smtClean="0">
              <a:latin typeface="Times New Roman" pitchFamily="18" charset="0"/>
              <a:cs typeface="Times New Roman" pitchFamily="18" charset="0"/>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pPr eaLnBrk="1" hangingPunct="1"/>
            <a:r>
              <a:rPr lang="en-US" sz="1800" smtClean="0">
                <a:latin typeface="Times New Roman" pitchFamily="18" charset="0"/>
                <a:cs typeface="Times New Roman" pitchFamily="18" charset="0"/>
              </a:rPr>
              <a:t>Describe the significance of the bread without leaven.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71B1A2C-CAC3-407E-B52C-C01679CFB214}" type="slidenum">
              <a:rPr lang="en-US" smtClean="0">
                <a:latin typeface="Times New Roman" pitchFamily="18" charset="0"/>
                <a:cs typeface="Times New Roman" pitchFamily="18" charset="0"/>
              </a:rPr>
              <a:pPr/>
              <a:t>22</a:t>
            </a:fld>
            <a:endParaRPr lang="en-US" smtClean="0">
              <a:latin typeface="Times New Roman" pitchFamily="18" charset="0"/>
              <a:cs typeface="Times New Roman" pitchFamily="18" charset="0"/>
            </a:endParaRPr>
          </a:p>
        </p:txBody>
      </p:sp>
      <p:sp>
        <p:nvSpPr>
          <p:cNvPr id="81923" name="Rectangle 1026"/>
          <p:cNvSpPr>
            <a:spLocks noGrp="1" noRot="1" noChangeAspect="1" noChangeArrowheads="1" noTextEdit="1"/>
          </p:cNvSpPr>
          <p:nvPr>
            <p:ph type="sldImg"/>
          </p:nvPr>
        </p:nvSpPr>
        <p:spPr>
          <a:ln/>
        </p:spPr>
      </p:sp>
      <p:sp>
        <p:nvSpPr>
          <p:cNvPr id="81924" name="Rectangle 1027"/>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7505C69-D616-4C2C-BD9E-A5DBFA5D1378}" type="slidenum">
              <a:rPr lang="en-US" smtClean="0">
                <a:latin typeface="Times New Roman" pitchFamily="18" charset="0"/>
                <a:cs typeface="Times New Roman" pitchFamily="18" charset="0"/>
              </a:rPr>
              <a:pPr/>
              <a:t>23</a:t>
            </a:fld>
            <a:endParaRPr lang="en-US" smtClean="0">
              <a:latin typeface="Times New Roman" pitchFamily="18" charset="0"/>
              <a:cs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7F7298F-51BB-4F9F-AB8E-A65E632126A6}" type="slidenum">
              <a:rPr lang="en-US" smtClean="0">
                <a:latin typeface="Times New Roman" pitchFamily="18" charset="0"/>
                <a:cs typeface="Times New Roman" pitchFamily="18" charset="0"/>
              </a:rPr>
              <a:pPr/>
              <a:t>24</a:t>
            </a:fld>
            <a:endParaRPr lang="en-US" smtClean="0">
              <a:latin typeface="Times New Roman" pitchFamily="18" charset="0"/>
              <a:cs typeface="Times New Roman" pitchFamily="18" charset="0"/>
            </a:endParaRPr>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eaLnBrk="1" hangingPunct="1">
              <a:buFontTx/>
              <a:buChar char="•"/>
            </a:pPr>
            <a:r>
              <a:rPr lang="en-US" sz="2000" smtClean="0">
                <a:latin typeface="Times New Roman" pitchFamily="18" charset="0"/>
                <a:cs typeface="Times New Roman" pitchFamily="18" charset="0"/>
              </a:rPr>
              <a:t>Jewish man places cup before young woman to propose- tell a quick story of our engagement</a:t>
            </a:r>
          </a:p>
          <a:p>
            <a:pPr eaLnBrk="1" hangingPunct="1">
              <a:buFontTx/>
              <a:buChar char="•"/>
            </a:pPr>
            <a:r>
              <a:rPr lang="en-US" sz="2000" smtClean="0">
                <a:latin typeface="Times New Roman" pitchFamily="18" charset="0"/>
                <a:cs typeface="Times New Roman" pitchFamily="18" charset="0"/>
              </a:rPr>
              <a:t>I will not drink…</a:t>
            </a:r>
          </a:p>
          <a:p>
            <a:pPr eaLnBrk="1" hangingPunct="1">
              <a:buFontTx/>
              <a:buChar char="•"/>
            </a:pPr>
            <a:r>
              <a:rPr lang="en-US" sz="2000" smtClean="0">
                <a:latin typeface="Times New Roman" pitchFamily="18" charset="0"/>
                <a:cs typeface="Times New Roman" pitchFamily="18" charset="0"/>
              </a:rPr>
              <a:t>I go to prepare a place…</a:t>
            </a:r>
          </a:p>
          <a:p>
            <a:pPr eaLnBrk="1" hangingPunct="1">
              <a:buFontTx/>
              <a:buChar char="•"/>
            </a:pPr>
            <a:r>
              <a:rPr lang="en-US" sz="2000" smtClean="0">
                <a:latin typeface="Times New Roman" pitchFamily="18" charset="0"/>
                <a:cs typeface="Times New Roman" pitchFamily="18" charset="0"/>
              </a:rPr>
              <a:t>Only the Father knows…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9FFE00D-6880-4AA8-A878-0C092F26A0B3}" type="slidenum">
              <a:rPr lang="en-US" smtClean="0">
                <a:latin typeface="Times New Roman" pitchFamily="18" charset="0"/>
                <a:cs typeface="Times New Roman" pitchFamily="18" charset="0"/>
              </a:rPr>
              <a:pPr/>
              <a:t>25</a:t>
            </a:fld>
            <a:endParaRPr lang="en-US" smtClean="0">
              <a:latin typeface="Times New Roman" pitchFamily="18" charset="0"/>
              <a:cs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z="1400" smtClean="0">
                <a:latin typeface="Times New Roman" pitchFamily="18" charset="0"/>
                <a:cs typeface="Times New Roman" pitchFamily="18" charset="0"/>
              </a:rPr>
              <a:t>The church has a lot of work to do in order to make right the last 2,000 years of history. Anti Semitism, violence, hatred, persecution. </a:t>
            </a:r>
          </a:p>
          <a:p>
            <a:pPr eaLnBrk="1" hangingPunct="1"/>
            <a:r>
              <a:rPr lang="en-US" sz="1400" smtClean="0">
                <a:latin typeface="Times New Roman" pitchFamily="18" charset="0"/>
                <a:cs typeface="Times New Roman" pitchFamily="18" charset="0"/>
              </a:rPr>
              <a:t>We need to do more than just provoke the Jews, we need to provoke them to jealousy as Paul says in Romans.</a:t>
            </a:r>
          </a:p>
          <a:p>
            <a:pPr eaLnBrk="1" hangingPunct="1"/>
            <a:r>
              <a:rPr lang="en-US" sz="1400" smtClean="0">
                <a:latin typeface="Times New Roman" pitchFamily="18" charset="0"/>
                <a:cs typeface="Times New Roman" pitchFamily="18" charset="0"/>
              </a:rPr>
              <a:t>We must be a light to the Jewish people as well as a light to the Gentiles</a:t>
            </a:r>
          </a:p>
          <a:p>
            <a:pPr eaLnBrk="1" hangingPunct="1"/>
            <a:r>
              <a:rPr lang="en-US" sz="1400" smtClean="0">
                <a:latin typeface="Times New Roman" pitchFamily="18" charset="0"/>
                <a:cs typeface="Times New Roman" pitchFamily="18" charset="0"/>
              </a:rPr>
              <a:t>For nearly 2,000 years the church has made a proclamation… You killed Christ!</a:t>
            </a:r>
          </a:p>
          <a:p>
            <a:pPr eaLnBrk="1" hangingPunct="1"/>
            <a:r>
              <a:rPr lang="en-US" sz="1400" smtClean="0">
                <a:latin typeface="Times New Roman" pitchFamily="18" charset="0"/>
                <a:cs typeface="Times New Roman" pitchFamily="18" charset="0"/>
              </a:rPr>
              <a:t>Imagine being a Jewish boy or girl in New York having your own peers spit on you and tell you that, they had been told by their parents, that the Jews killed Jesus.</a:t>
            </a:r>
          </a:p>
          <a:p>
            <a:pPr eaLnBrk="1" hangingPunct="1"/>
            <a:r>
              <a:rPr lang="en-US" sz="1400" smtClean="0">
                <a:latin typeface="Times New Roman" pitchFamily="18" charset="0"/>
                <a:cs typeface="Times New Roman" pitchFamily="18" charset="0"/>
              </a:rPr>
              <a:t> </a:t>
            </a:r>
          </a:p>
          <a:p>
            <a:pPr eaLnBrk="1" hangingPunct="1"/>
            <a:r>
              <a:rPr lang="en-US" sz="1400" smtClean="0">
                <a:latin typeface="Times New Roman" pitchFamily="18" charset="0"/>
                <a:cs typeface="Times New Roman" pitchFamily="18" charset="0"/>
              </a:rPr>
              <a:t>Who was it that killed Jesus? Was it the Jews? Was it the Romans? No. He laid down his life willingly. It was the dowry he needed to pay for His bride. Our sins are the reason for the death of Jesus. </a:t>
            </a:r>
          </a:p>
          <a:p>
            <a:pPr eaLnBrk="1" hangingPunct="1"/>
            <a:r>
              <a:rPr lang="en-US" sz="1400" smtClean="0">
                <a:latin typeface="Times New Roman" pitchFamily="18" charset="0"/>
                <a:cs typeface="Times New Roman" pitchFamily="18" charset="0"/>
              </a:rPr>
              <a:t>Not any people group. It was a necessary atonement needed for the restoration between us and Father. </a:t>
            </a:r>
          </a:p>
          <a:p>
            <a:pPr eaLnBrk="1" hangingPunct="1"/>
            <a:endParaRPr lang="en-US" sz="1400" smtClean="0">
              <a:latin typeface="Times New Roman" pitchFamily="18" charset="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64F4815-15AA-47F7-ABC1-CE21D5EDE21A}" type="slidenum">
              <a:rPr lang="en-US" smtClean="0">
                <a:latin typeface="Times New Roman" pitchFamily="18" charset="0"/>
                <a:cs typeface="Times New Roman" pitchFamily="18" charset="0"/>
              </a:rPr>
              <a:pPr/>
              <a:t>26</a:t>
            </a:fld>
            <a:endParaRPr lang="en-US" smtClean="0">
              <a:latin typeface="Times New Roman" pitchFamily="18" charset="0"/>
              <a:cs typeface="Times New Roman" pitchFamily="18" charset="0"/>
            </a:endParaRPr>
          </a:p>
        </p:txBody>
      </p:sp>
      <p:sp>
        <p:nvSpPr>
          <p:cNvPr id="86019" name="Rectangle 1026"/>
          <p:cNvSpPr>
            <a:spLocks noGrp="1" noRot="1" noChangeAspect="1" noChangeArrowheads="1" noTextEdit="1"/>
          </p:cNvSpPr>
          <p:nvPr>
            <p:ph type="sldImg"/>
          </p:nvPr>
        </p:nvSpPr>
        <p:spPr>
          <a:ln/>
        </p:spPr>
      </p:sp>
      <p:pic>
        <p:nvPicPr>
          <p:cNvPr id="86020" name="Picture 1028"/>
          <p:cNvPicPr>
            <a:picLocks noGrp="1" noChangeAspect="1" noChangeArrowheads="1"/>
          </p:cNvPicPr>
          <p:nvPr>
            <p:ph type="body" idx="1"/>
          </p:nvPr>
        </p:nvPicPr>
        <p:blipFill>
          <a:blip r:embed="rId3"/>
          <a:srcRect/>
          <a:stretch>
            <a:fillRect/>
          </a:stretch>
        </p:blipFill>
        <p:spPr>
          <a:xfrm>
            <a:off x="1228725" y="4413250"/>
            <a:ext cx="4545013" cy="4179888"/>
          </a:xfrm>
          <a:noFill/>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58719D8-B90B-4CFC-8B2F-79742420ECD4}" type="slidenum">
              <a:rPr lang="en-US" smtClean="0">
                <a:latin typeface="Times New Roman" pitchFamily="18" charset="0"/>
                <a:cs typeface="Times New Roman" pitchFamily="18" charset="0"/>
              </a:rPr>
              <a:pPr/>
              <a:t>27</a:t>
            </a:fld>
            <a:endParaRPr lang="en-US" smtClean="0">
              <a:latin typeface="Times New Roman" pitchFamily="18" charset="0"/>
              <a:cs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F3957C8-4E32-4828-83A5-9FA522C2E469}" type="slidenum">
              <a:rPr lang="en-US" smtClean="0">
                <a:latin typeface="Times New Roman" pitchFamily="18" charset="0"/>
                <a:cs typeface="Times New Roman" pitchFamily="18" charset="0"/>
              </a:rPr>
              <a:pPr/>
              <a:t>28</a:t>
            </a:fld>
            <a:endParaRPr lang="en-US" smtClean="0">
              <a:latin typeface="Times New Roman" pitchFamily="18" charset="0"/>
              <a:cs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solidFill>
                  <a:schemeClr val="accent1"/>
                </a:solidFill>
                <a:latin typeface="Times New Roman" pitchFamily="18" charset="0"/>
                <a:cs typeface="Times New Roman" pitchFamily="18" charset="0"/>
              </a:rPr>
              <a:t>Come with me to the book of Hebrews chapter 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05AA245-0E44-494E-99B6-318914015416}" type="slidenum">
              <a:rPr lang="en-US" smtClean="0">
                <a:latin typeface="Times New Roman" pitchFamily="18" charset="0"/>
                <a:cs typeface="Times New Roman" pitchFamily="18" charset="0"/>
              </a:rPr>
              <a:pPr/>
              <a:t>29</a:t>
            </a:fld>
            <a:endParaRPr lang="en-US" smtClean="0">
              <a:latin typeface="Times New Roman" pitchFamily="18" charset="0"/>
              <a:cs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solidFill>
                  <a:schemeClr val="accent1"/>
                </a:solidFill>
                <a:latin typeface="Times New Roman" pitchFamily="18" charset="0"/>
                <a:cs typeface="Times New Roman" pitchFamily="18" charset="0"/>
              </a:rPr>
              <a:t>Let’s go back to Exodus 12:46-47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9C3818A-BE75-468C-A84E-450F6D155DF6}" type="slidenum">
              <a:rPr lang="en-US" smtClean="0">
                <a:latin typeface="Times New Roman" pitchFamily="18" charset="0"/>
                <a:cs typeface="Times New Roman" pitchFamily="18" charset="0"/>
              </a:rPr>
              <a:pPr/>
              <a:t>30</a:t>
            </a:fld>
            <a:endParaRPr lang="en-US" smtClean="0">
              <a:latin typeface="Times New Roman" pitchFamily="18" charset="0"/>
              <a:cs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solidFill>
                  <a:schemeClr val="accent1"/>
                </a:solidFill>
                <a:latin typeface="Times New Roman" pitchFamily="18" charset="0"/>
                <a:cs typeface="Times New Roman" pitchFamily="18" charset="0"/>
              </a:rPr>
              <a:t>Let’s turn to John 19, starting in verse 31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0ED7BD-7000-467E-B35B-F4F0B070AB1C}" type="slidenum">
              <a:rPr lang="en-US" smtClean="0">
                <a:latin typeface="Times New Roman" pitchFamily="18" charset="0"/>
                <a:cs typeface="Times New Roman" pitchFamily="18" charset="0"/>
              </a:rPr>
              <a:pPr/>
              <a:t>4</a:t>
            </a:fld>
            <a:endParaRPr lang="en-US" smtClean="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18495DC-5CD2-4100-9BA8-CA134750DD20}" type="slidenum">
              <a:rPr lang="en-US" smtClean="0">
                <a:latin typeface="Times New Roman" pitchFamily="18" charset="0"/>
                <a:cs typeface="Times New Roman" pitchFamily="18" charset="0"/>
              </a:rPr>
              <a:pPr/>
              <a:t>31</a:t>
            </a:fld>
            <a:endParaRPr lang="en-US" smtClean="0">
              <a:latin typeface="Times New Roman" pitchFamily="18" charset="0"/>
              <a:cs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18495DC-5CD2-4100-9BA8-CA134750DD20}" type="slidenum">
              <a:rPr lang="en-US" smtClean="0">
                <a:latin typeface="Times New Roman" pitchFamily="18" charset="0"/>
                <a:cs typeface="Times New Roman" pitchFamily="18" charset="0"/>
              </a:rPr>
              <a:pPr/>
              <a:t>32</a:t>
            </a:fld>
            <a:endParaRPr lang="en-US" smtClean="0">
              <a:latin typeface="Times New Roman" pitchFamily="18" charset="0"/>
              <a:cs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B4AF508-0DB0-470C-BD66-BF2AF70167F2}" type="slidenum">
              <a:rPr lang="en-US" smtClean="0">
                <a:latin typeface="Times New Roman" pitchFamily="18" charset="0"/>
                <a:cs typeface="Times New Roman" pitchFamily="18" charset="0"/>
              </a:rPr>
              <a:pPr/>
              <a:t>33</a:t>
            </a:fld>
            <a:endParaRPr lang="en-US" smtClean="0">
              <a:latin typeface="Times New Roman" pitchFamily="18" charset="0"/>
              <a:cs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buFontTx/>
              <a:buChar char="•"/>
            </a:pPr>
            <a:r>
              <a:rPr lang="en-US" sz="1600" smtClean="0">
                <a:latin typeface="Times New Roman" pitchFamily="18" charset="0"/>
                <a:cs typeface="Times New Roman" pitchFamily="18" charset="0"/>
              </a:rPr>
              <a:t>The Afikomen is the center of three matzos used during the traditional Passover Seder.</a:t>
            </a:r>
          </a:p>
          <a:p>
            <a:pPr eaLnBrk="1" hangingPunct="1">
              <a:buFontTx/>
              <a:buChar char="•"/>
            </a:pPr>
            <a:r>
              <a:rPr lang="en-US" sz="1600" smtClean="0">
                <a:latin typeface="Times New Roman" pitchFamily="18" charset="0"/>
                <a:cs typeface="Times New Roman" pitchFamily="18" charset="0"/>
              </a:rPr>
              <a:t>The three matzot can represent</a:t>
            </a:r>
          </a:p>
          <a:p>
            <a:pPr lvl="1" eaLnBrk="1" hangingPunct="1">
              <a:buFontTx/>
              <a:buChar char="•"/>
            </a:pPr>
            <a:r>
              <a:rPr lang="en-US" sz="1600" smtClean="0">
                <a:latin typeface="Times New Roman" pitchFamily="18" charset="0"/>
                <a:cs typeface="Times New Roman" pitchFamily="18" charset="0"/>
              </a:rPr>
              <a:t>Abraham, Isaac and Jacob. Why is Isaac broken?</a:t>
            </a:r>
          </a:p>
          <a:p>
            <a:pPr lvl="1" eaLnBrk="1" hangingPunct="1">
              <a:buFontTx/>
              <a:buChar char="•"/>
            </a:pPr>
            <a:r>
              <a:rPr lang="en-US" sz="1600" smtClean="0">
                <a:latin typeface="Times New Roman" pitchFamily="18" charset="0"/>
                <a:cs typeface="Times New Roman" pitchFamily="18" charset="0"/>
              </a:rPr>
              <a:t>The priests, the Levites and Israel</a:t>
            </a:r>
          </a:p>
          <a:p>
            <a:pPr lvl="1" eaLnBrk="1" hangingPunct="1">
              <a:buFontTx/>
              <a:buChar char="•"/>
            </a:pPr>
            <a:r>
              <a:rPr lang="en-US" sz="1600" smtClean="0">
                <a:latin typeface="Times New Roman" pitchFamily="18" charset="0"/>
                <a:cs typeface="Times New Roman" pitchFamily="18" charset="0"/>
              </a:rPr>
              <a:t> We know it to represent the Son, Yeshua who was broken for our sins. </a:t>
            </a:r>
          </a:p>
          <a:p>
            <a:pPr eaLnBrk="1" hangingPunct="1">
              <a:buFontTx/>
              <a:buChar char="•"/>
            </a:pPr>
            <a:r>
              <a:rPr lang="en-US" sz="1600" smtClean="0">
                <a:latin typeface="Times New Roman" pitchFamily="18" charset="0"/>
                <a:cs typeface="Times New Roman" pitchFamily="18" charset="0"/>
              </a:rPr>
              <a:t>It is taken out, broken in half, and half of it is hidden, and then searched for at a later time by the children.</a:t>
            </a:r>
          </a:p>
          <a:p>
            <a:pPr eaLnBrk="1" hangingPunct="1">
              <a:buFontTx/>
              <a:buChar char="•"/>
            </a:pPr>
            <a:r>
              <a:rPr lang="en-US" sz="1600" smtClean="0">
                <a:latin typeface="Times New Roman" pitchFamily="18" charset="0"/>
                <a:cs typeface="Times New Roman" pitchFamily="18" charset="0"/>
              </a:rPr>
              <a:t> It is the dessert, the last item that we eat during the Seder. It isn’t particularly delicious, it is the bread of affliction. It is a very spiritual food!</a:t>
            </a:r>
          </a:p>
          <a:p>
            <a:pPr eaLnBrk="1" hangingPunct="1">
              <a:buFontTx/>
              <a:buChar char="•"/>
            </a:pPr>
            <a:r>
              <a:rPr lang="en-US" sz="1600" smtClean="0">
                <a:latin typeface="Times New Roman" pitchFamily="18" charset="0"/>
                <a:cs typeface="Times New Roman" pitchFamily="18" charset="0"/>
              </a:rPr>
              <a:t>So too, just as the Afikomen was hidden, and then found, Messiah Yeshua was hidden in a grave for three days, and resurrected from the dead!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6869525-8AC6-4A8D-BDC0-3F2D8CD56B57}" type="slidenum">
              <a:rPr lang="en-US" smtClean="0">
                <a:latin typeface="Times New Roman" pitchFamily="18" charset="0"/>
                <a:cs typeface="Times New Roman" pitchFamily="18" charset="0"/>
              </a:rPr>
              <a:pPr/>
              <a:t>34</a:t>
            </a:fld>
            <a:endParaRPr lang="en-US" smtClean="0">
              <a:latin typeface="Times New Roman" pitchFamily="18" charset="0"/>
              <a:cs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388938" y="4413250"/>
            <a:ext cx="5681662" cy="4179888"/>
          </a:xfrm>
          <a:noFill/>
          <a:ln/>
        </p:spPr>
        <p:txBody>
          <a:bodyPr/>
          <a:lstStyle/>
          <a:p>
            <a:pPr eaLnBrk="1" hangingPunct="1"/>
            <a:r>
              <a:rPr lang="en-US" sz="1800" smtClean="0">
                <a:latin typeface="Times New Roman" pitchFamily="18" charset="0"/>
                <a:cs typeface="Times New Roman" pitchFamily="18" charset="0"/>
              </a:rPr>
              <a:t>*Maybe you are here and you realize that you haven’t received atonement</a:t>
            </a:r>
          </a:p>
          <a:p>
            <a:pPr eaLnBrk="1" hangingPunct="1"/>
            <a:r>
              <a:rPr lang="en-US" sz="1800" smtClean="0">
                <a:latin typeface="Times New Roman" pitchFamily="18" charset="0"/>
                <a:cs typeface="Times New Roman" pitchFamily="18" charset="0"/>
              </a:rPr>
              <a:t>Maybe you are here and you are realizing that you have never received life in abundance that is offered through the sinless body of Yeshua, Jesus. </a:t>
            </a:r>
          </a:p>
          <a:p>
            <a:pPr eaLnBrk="1" hangingPunct="1"/>
            <a:endParaRPr lang="en-US" sz="1800" smtClean="0">
              <a:latin typeface="Times New Roman" pitchFamily="18" charset="0"/>
              <a:cs typeface="Times New Roman" pitchFamily="18" charset="0"/>
            </a:endParaRPr>
          </a:p>
          <a:p>
            <a:pPr eaLnBrk="1" hangingPunct="1"/>
            <a:r>
              <a:rPr lang="en-US" sz="1800" smtClean="0">
                <a:latin typeface="Times New Roman" pitchFamily="18" charset="0"/>
                <a:cs typeface="Times New Roman" pitchFamily="18" charset="0"/>
              </a:rPr>
              <a:t>Or maybe you have never accepted the greatest love and proposal of all time?</a:t>
            </a:r>
          </a:p>
          <a:p>
            <a:pPr eaLnBrk="1" hangingPunct="1"/>
            <a:r>
              <a:rPr lang="en-US" sz="1800" smtClean="0">
                <a:latin typeface="Times New Roman" pitchFamily="18" charset="0"/>
                <a:cs typeface="Times New Roman" pitchFamily="18" charset="0"/>
              </a:rPr>
              <a:t>And it is possible that you have never experienced the death of your flesh, and the resurrection of a new creation that is available only through Messiah, Jesus. </a:t>
            </a:r>
          </a:p>
          <a:p>
            <a:pPr eaLnBrk="1" hangingPunct="1"/>
            <a:r>
              <a:rPr lang="en-US" sz="1800" smtClean="0">
                <a:latin typeface="Times New Roman" pitchFamily="18" charset="0"/>
                <a:cs typeface="Times New Roman" pitchFamily="18" charset="0"/>
              </a:rPr>
              <a:t>Everyone needs The Lamb who takes away the sin of the world. </a:t>
            </a:r>
          </a:p>
          <a:p>
            <a:pPr eaLnBrk="1" hangingPunct="1"/>
            <a:r>
              <a:rPr lang="en-US" sz="1800" smtClean="0">
                <a:latin typeface="Times New Roman" pitchFamily="18" charset="0"/>
                <a:cs typeface="Times New Roman" pitchFamily="18" charset="0"/>
              </a:rPr>
              <a:t>Today is the day of salvation!!!….. Pastor….</a:t>
            </a:r>
          </a:p>
          <a:p>
            <a:pPr eaLnBrk="1" hangingPunct="1"/>
            <a:endParaRPr lang="en-US" sz="1800" smtClean="0">
              <a:latin typeface="Times New Roman" pitchFamily="18" charset="0"/>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94212" name="Slide Number Placeholder 3"/>
          <p:cNvSpPr>
            <a:spLocks noGrp="1"/>
          </p:cNvSpPr>
          <p:nvPr>
            <p:ph type="sldNum" sz="quarter" idx="5"/>
          </p:nvPr>
        </p:nvSpPr>
        <p:spPr>
          <a:noFill/>
        </p:spPr>
        <p:txBody>
          <a:bodyPr/>
          <a:lstStyle/>
          <a:p>
            <a:fld id="{B2CC54F2-33A3-425E-B1ED-0337EBC1D3B5}" type="slidenum">
              <a:rPr lang="en-US" smtClean="0">
                <a:latin typeface="Times New Roman" pitchFamily="18" charset="0"/>
                <a:cs typeface="Times New Roman" pitchFamily="18" charset="0"/>
              </a:rPr>
              <a:pPr/>
              <a:t>35</a:t>
            </a:fld>
            <a:endParaRPr lang="en-US"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FF2CF48-DACB-459C-9C4B-9AC1291632C1}" type="slidenum">
              <a:rPr lang="en-US" smtClean="0">
                <a:latin typeface="Times New Roman" pitchFamily="18" charset="0"/>
                <a:cs typeface="Times New Roman" pitchFamily="18" charset="0"/>
              </a:rPr>
              <a:pPr/>
              <a:t>5</a:t>
            </a:fld>
            <a:endParaRPr lang="en-US" smtClean="0">
              <a:latin typeface="Times New Roman" pitchFamily="18" charset="0"/>
              <a:cs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F44C1AD-1D94-4B16-A759-6ADAB5F2AE43}" type="slidenum">
              <a:rPr lang="en-US" smtClean="0">
                <a:latin typeface="Times New Roman" pitchFamily="18" charset="0"/>
                <a:cs typeface="Times New Roman" pitchFamily="18" charset="0"/>
              </a:rPr>
              <a:pPr/>
              <a:t>6</a:t>
            </a:fld>
            <a:endParaRPr lang="en-US" smtClean="0">
              <a:latin typeface="Times New Roman" pitchFamily="18" charset="0"/>
              <a:cs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5312B88-0DAD-4A2E-A0BF-F2AC88F5C210}" type="slidenum">
              <a:rPr lang="en-US" smtClean="0">
                <a:latin typeface="Times New Roman" pitchFamily="18" charset="0"/>
                <a:cs typeface="Times New Roman" pitchFamily="18" charset="0"/>
              </a:rPr>
              <a:pPr/>
              <a:t>7</a:t>
            </a:fld>
            <a:endParaRPr lang="en-US" smtClean="0">
              <a:latin typeface="Times New Roman" pitchFamily="18" charset="0"/>
              <a:cs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This is a fundamental truth!!!</a:t>
            </a:r>
          </a:p>
          <a:p>
            <a:pPr eaLnBrk="1" hangingPunct="1"/>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Story of witch who contacted us before our Grand Opening service and didn’t want to participate because we held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24C928-8F0C-4F92-B4F9-F0E3A4709522}" type="slidenum">
              <a:rPr lang="en-US" smtClean="0">
                <a:latin typeface="Times New Roman" pitchFamily="18" charset="0"/>
                <a:cs typeface="Times New Roman" pitchFamily="18" charset="0"/>
              </a:rPr>
              <a:pPr/>
              <a:t>8</a:t>
            </a:fld>
            <a:endParaRPr lang="en-US" smtClean="0">
              <a:latin typeface="Times New Roman" pitchFamily="18" charset="0"/>
              <a:cs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800" smtClean="0">
                <a:latin typeface="Times New Roman" pitchFamily="18" charset="0"/>
                <a:cs typeface="Times New Roman" pitchFamily="18" charset="0"/>
              </a:rPr>
              <a:t>Explain how everything in the Torah, the first five books of Moses, and the Tenach.. The OT was a type and shadow</a:t>
            </a:r>
          </a:p>
          <a:p>
            <a:pPr eaLnBrk="1" hangingPunct="1"/>
            <a:endParaRPr lang="en-US" sz="1800" smtClean="0">
              <a:latin typeface="Times New Roman" pitchFamily="18" charset="0"/>
              <a:cs typeface="Times New Roman" pitchFamily="18" charset="0"/>
            </a:endParaRPr>
          </a:p>
          <a:p>
            <a:pPr eaLnBrk="1" hangingPunct="1"/>
            <a:r>
              <a:rPr lang="en-US" sz="1800" smtClean="0">
                <a:latin typeface="Times New Roman" pitchFamily="18" charset="0"/>
                <a:cs typeface="Times New Roman" pitchFamily="18" charset="0"/>
              </a:rPr>
              <a:t>Of the feasts.. It was a holy rehearsal of things to come! </a:t>
            </a:r>
          </a:p>
          <a:p>
            <a:pPr eaLnBrk="1" hangingPunct="1"/>
            <a:r>
              <a:rPr lang="en-US" sz="1800" smtClean="0">
                <a:latin typeface="Times New Roman" pitchFamily="18" charset="0"/>
                <a:cs typeface="Times New Roman" pitchFamily="18" charset="0"/>
              </a:rPr>
              <a:t>Wedding rehearsal the night before the wedding</a:t>
            </a:r>
          </a:p>
          <a:p>
            <a:pPr eaLnBrk="1" hangingPunct="1"/>
            <a:endParaRPr lang="en-US" sz="1800" smtClean="0">
              <a:latin typeface="Times New Roman" pitchFamily="18" charset="0"/>
              <a:cs typeface="Times New Roman" pitchFamily="18" charset="0"/>
            </a:endParaRPr>
          </a:p>
          <a:p>
            <a:pPr eaLnBrk="1" hangingPunct="1"/>
            <a:r>
              <a:rPr lang="en-US" sz="1800" smtClean="0">
                <a:latin typeface="Times New Roman" pitchFamily="18" charset="0"/>
                <a:cs typeface="Times New Roman" pitchFamily="18" charset="0"/>
              </a:rPr>
              <a:t>The bride has to know what she’s going to do.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751798E-49C9-4B93-B794-DBC8172AF819}" type="slidenum">
              <a:rPr lang="en-US" smtClean="0">
                <a:latin typeface="Times New Roman" pitchFamily="18" charset="0"/>
                <a:cs typeface="Times New Roman" pitchFamily="18" charset="0"/>
              </a:rPr>
              <a:pPr/>
              <a:t>9</a:t>
            </a:fld>
            <a:endParaRPr lang="en-US" smtClean="0">
              <a:latin typeface="Times New Roman" pitchFamily="18" charset="0"/>
              <a:cs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Feasts are key elements for the Jewish people</a:t>
            </a:r>
          </a:p>
          <a:p>
            <a:pPr eaLnBrk="1" hangingPunct="1"/>
            <a:r>
              <a:rPr lang="en-US" smtClean="0">
                <a:latin typeface="Times New Roman" pitchFamily="18" charset="0"/>
                <a:cs typeface="Times New Roman" pitchFamily="18" charset="0"/>
              </a:rPr>
              <a:t>Explain the calendar and how people would relate life to the feasts. </a:t>
            </a:r>
          </a:p>
          <a:p>
            <a:pPr eaLnBrk="1" hangingPunct="1"/>
            <a:r>
              <a:rPr lang="en-US" smtClean="0">
                <a:latin typeface="Times New Roman" pitchFamily="18" charset="0"/>
                <a:cs typeface="Times New Roman" pitchFamily="18" charset="0"/>
              </a:rPr>
              <a:t> </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F34445D-66C2-485B-B0AE-571E9F54A7D0}" type="slidenum">
              <a:rPr lang="en-US" smtClean="0">
                <a:latin typeface="Times New Roman" pitchFamily="18" charset="0"/>
                <a:cs typeface="Times New Roman" pitchFamily="18" charset="0"/>
              </a:rPr>
              <a:pPr/>
              <a:t>10</a:t>
            </a:fld>
            <a:endParaRPr lang="en-US" smtClean="0">
              <a:latin typeface="Times New Roman" pitchFamily="18" charset="0"/>
              <a:cs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latin typeface="Times New Roman" pitchFamily="18" charset="0"/>
                <a:cs typeface="Times New Roman" pitchFamily="18" charset="0"/>
              </a:rPr>
              <a:t>Civil and Biblical Calendars</a:t>
            </a:r>
          </a:p>
          <a:p>
            <a:pPr eaLnBrk="1" hangingPunct="1"/>
            <a:r>
              <a:rPr lang="en-US" smtClean="0">
                <a:latin typeface="Times New Roman" pitchFamily="18" charset="0"/>
                <a:cs typeface="Times New Roman" pitchFamily="18" charset="0"/>
              </a:rPr>
              <a:t>The first month on the Biblical calendar is Abib or Nisan (not the car you drive)</a:t>
            </a:r>
          </a:p>
          <a:p>
            <a:pPr eaLnBrk="1" hangingPunct="1"/>
            <a:r>
              <a:rPr lang="en-US" smtClean="0">
                <a:solidFill>
                  <a:schemeClr val="accent1"/>
                </a:solidFill>
                <a:latin typeface="Times New Roman" pitchFamily="18" charset="0"/>
                <a:cs typeface="Times New Roman" pitchFamily="18" charset="0"/>
              </a:rPr>
              <a:t>Come with me to the book of Exodus chpater 12.</a:t>
            </a:r>
          </a:p>
          <a:p>
            <a:pPr eaLnBrk="1" hangingPunct="1"/>
            <a:endParaRPr lang="en-US"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E1834-42C1-4D36-9004-A73662C093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690DAF-ADCE-4394-A9A8-CAACB9DB19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2272A-3A98-4321-BB31-98C4BBACE1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81703-A4A3-4E30-8D5D-FC62E0D16A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F5729-FA75-48E6-ABAE-53D3515F19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CBF4FD-1DF1-4DCC-B500-8BF7AF1115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412B67-57F7-42F7-83C3-7582A8114D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743789-B431-4B1B-A8CF-92542057BC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AEDA4F-E4E2-4E91-B78D-CEE868D4C6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721E79-5798-43D9-BE2B-7A271881DA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401381-D06B-412F-8E79-D86BEF94F6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Times New Roman" charset="0"/>
              </a:defRPr>
            </a:lvl1pPr>
          </a:lstStyle>
          <a:p>
            <a:pPr>
              <a:defRPr/>
            </a:pPr>
            <a:fld id="{C7B8774E-6C0C-41A7-AF2A-2D221100C6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audio" Target="../media/audio2.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488" y="0"/>
            <a:ext cx="9288488" cy="6858000"/>
          </a:xfrm>
          <a:prstGeom prst="rect">
            <a:avLst/>
          </a:prstGeom>
        </p:spPr>
      </p:pic>
    </p:spTree>
    <p:extLst>
      <p:ext uri="{BB962C8B-B14F-4D97-AF65-F5344CB8AC3E}">
        <p14:creationId xmlns:p14="http://schemas.microsoft.com/office/powerpoint/2010/main" val="12784708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Tim Hyslip\My Documents\My Pictures\i stock photo\iStock_000000226863_L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609600" y="533400"/>
            <a:ext cx="8077200" cy="2123658"/>
          </a:xfrm>
          <a:prstGeom prst="rect">
            <a:avLst/>
          </a:prstGeom>
          <a:noFill/>
          <a:ln w="9525">
            <a:noFill/>
            <a:miter lim="800000"/>
            <a:headEnd/>
            <a:tailEnd/>
          </a:ln>
        </p:spPr>
        <p:txBody>
          <a:bodyPr>
            <a:spAutoFit/>
          </a:bodyPr>
          <a:lstStyle/>
          <a:p>
            <a:pPr algn="ctr">
              <a:spcBef>
                <a:spcPct val="50000"/>
              </a:spcBef>
            </a:pPr>
            <a:r>
              <a:rPr lang="en-US" sz="4400" dirty="0">
                <a:latin typeface="Cambria"/>
                <a:cs typeface="Cambria"/>
              </a:rPr>
              <a:t>The first month of the Biblical calendar is the month of </a:t>
            </a:r>
            <a:r>
              <a:rPr lang="en-US" sz="4400" i="1" dirty="0" smtClean="0">
                <a:latin typeface="Cambria"/>
                <a:cs typeface="Cambria"/>
              </a:rPr>
              <a:t>Aviv</a:t>
            </a:r>
            <a:r>
              <a:rPr lang="en-US" sz="4400" dirty="0" smtClean="0">
                <a:latin typeface="Cambria"/>
                <a:cs typeface="Cambria"/>
              </a:rPr>
              <a:t>, </a:t>
            </a:r>
            <a:r>
              <a:rPr lang="en-US" sz="4400" dirty="0">
                <a:latin typeface="Cambria"/>
                <a:cs typeface="Cambria"/>
              </a:rPr>
              <a:t>also known as </a:t>
            </a:r>
            <a:r>
              <a:rPr lang="en-US" sz="4400" b="1" i="1" dirty="0">
                <a:solidFill>
                  <a:schemeClr val="bg1"/>
                </a:solidFill>
                <a:latin typeface="Cambria"/>
                <a:cs typeface="Cambria"/>
              </a:rPr>
              <a:t>Nisan</a:t>
            </a:r>
            <a:r>
              <a:rPr lang="en-US" sz="4400" dirty="0">
                <a:latin typeface="Cambria"/>
                <a:cs typeface="Cambria"/>
              </a:rPr>
              <a:t>.</a:t>
            </a:r>
            <a:r>
              <a:rPr lang="en-US" sz="2800" dirty="0">
                <a:latin typeface="Cambria"/>
                <a:cs typeface="Cambria"/>
              </a:rPr>
              <a:t>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Documents and Settings\Tim Hyslip\My Documents\My Pictures\blood of the lamb.JPG"/>
          <p:cNvPicPr>
            <a:picLocks noChangeAspect="1" noChangeArrowheads="1"/>
          </p:cNvPicPr>
          <p:nvPr/>
        </p:nvPicPr>
        <p:blipFill>
          <a:blip r:embed="rId3"/>
          <a:srcRect/>
          <a:stretch>
            <a:fillRect/>
          </a:stretch>
        </p:blipFill>
        <p:spPr bwMode="auto">
          <a:xfrm>
            <a:off x="914400" y="-533400"/>
            <a:ext cx="8610600" cy="6653212"/>
          </a:xfrm>
          <a:prstGeom prst="rect">
            <a:avLst/>
          </a:prstGeom>
          <a:noFill/>
          <a:ln w="9525">
            <a:noFill/>
            <a:miter lim="800000"/>
            <a:headEnd/>
            <a:tailEnd/>
          </a:ln>
        </p:spPr>
      </p:pic>
      <p:sp>
        <p:nvSpPr>
          <p:cNvPr id="10244" name="Text Box 4"/>
          <p:cNvSpPr txBox="1">
            <a:spLocks noChangeArrowheads="1"/>
          </p:cNvSpPr>
          <p:nvPr/>
        </p:nvSpPr>
        <p:spPr bwMode="auto">
          <a:xfrm>
            <a:off x="533400" y="146050"/>
            <a:ext cx="3505200" cy="6294438"/>
          </a:xfrm>
          <a:prstGeom prst="rect">
            <a:avLst/>
          </a:prstGeom>
          <a:noFill/>
          <a:ln w="9525">
            <a:solidFill>
              <a:schemeClr val="tx1"/>
            </a:solidFill>
            <a:miter lim="800000"/>
            <a:headEnd/>
            <a:tailEnd/>
          </a:ln>
        </p:spPr>
        <p:txBody>
          <a:bodyPr>
            <a:spAutoFit/>
          </a:bodyPr>
          <a:lstStyle/>
          <a:p>
            <a:pPr>
              <a:spcBef>
                <a:spcPct val="50000"/>
              </a:spcBef>
            </a:pPr>
            <a:r>
              <a:rPr lang="en-US" sz="2800" b="1" dirty="0">
                <a:latin typeface="Cambria"/>
                <a:cs typeface="Cambria"/>
              </a:rPr>
              <a:t>Exodus 12:1 (NIV)</a:t>
            </a:r>
          </a:p>
          <a:p>
            <a:pPr>
              <a:spcBef>
                <a:spcPct val="50000"/>
              </a:spcBef>
            </a:pPr>
            <a:r>
              <a:rPr lang="en-US" sz="2800" dirty="0">
                <a:latin typeface="Cambria"/>
                <a:cs typeface="Cambria"/>
              </a:rPr>
              <a:t>1 The LORD said to Moses and Aaron in Egypt, 2 "This month is to be for you the first month, the first month of your year. 3 Tell the </a:t>
            </a:r>
            <a:r>
              <a:rPr lang="en-US" sz="2800" dirty="0">
                <a:solidFill>
                  <a:srgbClr val="CC0000"/>
                </a:solidFill>
                <a:latin typeface="Cambria"/>
                <a:cs typeface="Cambria"/>
              </a:rPr>
              <a:t>whole community of Israel</a:t>
            </a:r>
            <a:r>
              <a:rPr lang="en-US" sz="2800" dirty="0">
                <a:latin typeface="Cambria"/>
                <a:cs typeface="Cambria"/>
              </a:rPr>
              <a:t> that on the tenth day of this month </a:t>
            </a:r>
            <a:r>
              <a:rPr lang="en-US" sz="2800" dirty="0">
                <a:solidFill>
                  <a:srgbClr val="CC0000"/>
                </a:solidFill>
                <a:latin typeface="Cambria"/>
                <a:cs typeface="Cambria"/>
              </a:rPr>
              <a:t>each man is to take a lamb</a:t>
            </a:r>
            <a:r>
              <a:rPr lang="en-US" sz="2800" dirty="0">
                <a:latin typeface="Cambria"/>
                <a:cs typeface="Cambria"/>
              </a:rPr>
              <a:t> for his family, one for each household.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in)">
                                      <p:cBhvr>
                                        <p:cTn id="7" dur="500"/>
                                        <p:tgtEl>
                                          <p:spTgt spid="10244"/>
                                        </p:tgtEl>
                                      </p:cBhvr>
                                    </p:animEffect>
                                  </p:childTnLst>
                                  <p:subTnLst>
                                    <p:set>
                                      <p:cBhvr override="childStyle">
                                        <p:cTn dur="1" fill="hold" display="0" masterRel="nextClick" afterEffect="1"/>
                                        <p:tgtEl>
                                          <p:spTgt spid="1024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Tim Hyslip\My Documents\My Pictures\blood of the lamb.JPG"/>
          <p:cNvPicPr>
            <a:picLocks noChangeAspect="1" noChangeArrowheads="1"/>
          </p:cNvPicPr>
          <p:nvPr/>
        </p:nvPicPr>
        <p:blipFill>
          <a:blip r:embed="rId3"/>
          <a:srcRect/>
          <a:stretch>
            <a:fillRect/>
          </a:stretch>
        </p:blipFill>
        <p:spPr bwMode="auto">
          <a:xfrm>
            <a:off x="914400" y="-533400"/>
            <a:ext cx="8610600" cy="6653212"/>
          </a:xfrm>
          <a:prstGeom prst="rect">
            <a:avLst/>
          </a:prstGeom>
          <a:noFill/>
          <a:ln w="9525">
            <a:noFill/>
            <a:miter lim="800000"/>
            <a:headEnd/>
            <a:tailEnd/>
          </a:ln>
        </p:spPr>
      </p:pic>
      <p:sp>
        <p:nvSpPr>
          <p:cNvPr id="66565" name="Text Box 5"/>
          <p:cNvSpPr txBox="1">
            <a:spLocks noChangeArrowheads="1"/>
          </p:cNvSpPr>
          <p:nvPr/>
        </p:nvSpPr>
        <p:spPr bwMode="auto">
          <a:xfrm>
            <a:off x="685800" y="457200"/>
            <a:ext cx="3276600" cy="5570755"/>
          </a:xfrm>
          <a:prstGeom prst="rect">
            <a:avLst/>
          </a:prstGeom>
          <a:noFill/>
          <a:ln w="9525">
            <a:noFill/>
            <a:miter lim="800000"/>
            <a:headEnd/>
            <a:tailEnd/>
          </a:ln>
        </p:spPr>
        <p:txBody>
          <a:bodyPr>
            <a:spAutoFit/>
          </a:bodyPr>
          <a:lstStyle/>
          <a:p>
            <a:pPr>
              <a:spcBef>
                <a:spcPct val="50000"/>
              </a:spcBef>
            </a:pPr>
            <a:r>
              <a:rPr lang="en-US" sz="3200" dirty="0">
                <a:solidFill>
                  <a:srgbClr val="CC0000"/>
                </a:solidFill>
                <a:latin typeface="Cambria"/>
                <a:cs typeface="Cambria"/>
              </a:rPr>
              <a:t>The feast was required for all men to celebrate. It didn’t exclude the rich or the poor. It called for everyone to keep the feast and everyone was to take a lamb.</a:t>
            </a:r>
            <a:r>
              <a:rPr lang="en-US" dirty="0">
                <a:latin typeface="Cambria"/>
                <a:cs typeface="Cambria"/>
              </a:rPr>
              <a:t> </a:t>
            </a:r>
          </a:p>
          <a:p>
            <a:pPr>
              <a:spcBef>
                <a:spcPct val="50000"/>
              </a:spcBef>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457200"/>
            <a:ext cx="8305800" cy="946150"/>
          </a:xfrm>
          <a:prstGeom prst="rect">
            <a:avLst/>
          </a:prstGeom>
          <a:noFill/>
          <a:ln w="9525">
            <a:noFill/>
            <a:miter lim="800000"/>
            <a:headEnd/>
            <a:tailEnd/>
          </a:ln>
        </p:spPr>
        <p:txBody>
          <a:bodyPr>
            <a:spAutoFit/>
          </a:bodyPr>
          <a:lstStyle/>
          <a:p>
            <a:pPr algn="ctr">
              <a:spcBef>
                <a:spcPct val="50000"/>
              </a:spcBef>
            </a:pPr>
            <a:r>
              <a:rPr lang="en-US" sz="2800" b="1" dirty="0">
                <a:latin typeface="Cambria"/>
                <a:cs typeface="Cambria"/>
              </a:rPr>
              <a:t>John recognized Yeshua as the Lamb of God, a lamb that </a:t>
            </a:r>
            <a:r>
              <a:rPr lang="en-US" sz="2800" b="1" i="1" dirty="0">
                <a:latin typeface="Cambria"/>
                <a:cs typeface="Cambria"/>
              </a:rPr>
              <a:t>everyone </a:t>
            </a:r>
            <a:r>
              <a:rPr lang="en-US" sz="2800" b="1" dirty="0">
                <a:latin typeface="Cambria"/>
                <a:cs typeface="Cambria"/>
              </a:rPr>
              <a:t>needed.</a:t>
            </a:r>
            <a:r>
              <a:rPr lang="en-US" dirty="0">
                <a:latin typeface="Cambria"/>
                <a:cs typeface="Cambria"/>
              </a:rPr>
              <a:t> </a:t>
            </a:r>
          </a:p>
        </p:txBody>
      </p:sp>
      <p:sp>
        <p:nvSpPr>
          <p:cNvPr id="11267" name="Rectangle 3"/>
          <p:cNvSpPr>
            <a:spLocks noChangeArrowheads="1"/>
          </p:cNvSpPr>
          <p:nvPr/>
        </p:nvSpPr>
        <p:spPr bwMode="auto">
          <a:xfrm>
            <a:off x="304800" y="1676400"/>
            <a:ext cx="8534400" cy="1077218"/>
          </a:xfrm>
          <a:prstGeom prst="rect">
            <a:avLst/>
          </a:prstGeom>
          <a:noFill/>
          <a:ln w="9525">
            <a:noFill/>
            <a:miter lim="800000"/>
            <a:headEnd/>
            <a:tailEnd/>
          </a:ln>
        </p:spPr>
        <p:txBody>
          <a:bodyPr>
            <a:spAutoFit/>
          </a:bodyPr>
          <a:lstStyle/>
          <a:p>
            <a:pPr algn="ctr"/>
            <a:r>
              <a:rPr lang="en-US" sz="3200" b="1" dirty="0">
                <a:latin typeface="Cambria"/>
                <a:cs typeface="Cambria"/>
              </a:rPr>
              <a:t>Romans 3:23</a:t>
            </a:r>
            <a:r>
              <a:rPr lang="en-US" sz="3200" dirty="0">
                <a:latin typeface="Cambria"/>
                <a:cs typeface="Cambria"/>
              </a:rPr>
              <a:t> “ for </a:t>
            </a:r>
            <a:r>
              <a:rPr lang="en-US" sz="3200" i="1" dirty="0">
                <a:latin typeface="Cambria"/>
                <a:cs typeface="Cambria"/>
              </a:rPr>
              <a:t>all</a:t>
            </a:r>
            <a:r>
              <a:rPr lang="en-US" sz="3200" dirty="0">
                <a:latin typeface="Cambria"/>
                <a:cs typeface="Cambria"/>
              </a:rPr>
              <a:t> have sinned and fall short of the glory of God,”</a:t>
            </a:r>
          </a:p>
        </p:txBody>
      </p:sp>
      <p:sp>
        <p:nvSpPr>
          <p:cNvPr id="11268" name="Text Box 4"/>
          <p:cNvSpPr txBox="1">
            <a:spLocks noChangeArrowheads="1"/>
          </p:cNvSpPr>
          <p:nvPr/>
        </p:nvSpPr>
        <p:spPr bwMode="auto">
          <a:xfrm>
            <a:off x="304800" y="2590800"/>
            <a:ext cx="7772400" cy="1569660"/>
          </a:xfrm>
          <a:prstGeom prst="rect">
            <a:avLst/>
          </a:prstGeom>
          <a:noFill/>
          <a:ln w="9525">
            <a:noFill/>
            <a:miter lim="800000"/>
            <a:headEnd/>
            <a:tailEnd/>
          </a:ln>
        </p:spPr>
        <p:txBody>
          <a:bodyPr>
            <a:spAutoFit/>
          </a:bodyPr>
          <a:lstStyle/>
          <a:p>
            <a:pPr algn="ctr">
              <a:spcBef>
                <a:spcPct val="50000"/>
              </a:spcBef>
            </a:pPr>
            <a:r>
              <a:rPr lang="en-US" sz="3200" b="1" dirty="0">
                <a:latin typeface="Cambria"/>
                <a:cs typeface="Cambria"/>
              </a:rPr>
              <a:t>Romans 3:10</a:t>
            </a:r>
            <a:r>
              <a:rPr lang="en-US" sz="3200" dirty="0">
                <a:latin typeface="Cambria"/>
                <a:cs typeface="Cambria"/>
              </a:rPr>
              <a:t> "There is no one righteous, not even one;” </a:t>
            </a:r>
            <a:br>
              <a:rPr lang="en-US" sz="3200" dirty="0">
                <a:latin typeface="Cambria"/>
                <a:cs typeface="Cambria"/>
              </a:rPr>
            </a:br>
            <a:endParaRPr lang="en-US" sz="3200" dirty="0">
              <a:latin typeface="Cambria"/>
              <a:cs typeface="Cambria"/>
            </a:endParaRPr>
          </a:p>
        </p:txBody>
      </p:sp>
      <p:sp>
        <p:nvSpPr>
          <p:cNvPr id="11269" name="Text Box 5"/>
          <p:cNvSpPr txBox="1">
            <a:spLocks noChangeArrowheads="1"/>
          </p:cNvSpPr>
          <p:nvPr/>
        </p:nvSpPr>
        <p:spPr bwMode="auto">
          <a:xfrm>
            <a:off x="533400" y="3671887"/>
            <a:ext cx="7162800" cy="519113"/>
          </a:xfrm>
          <a:prstGeom prst="rect">
            <a:avLst/>
          </a:prstGeom>
          <a:noFill/>
          <a:ln w="9525">
            <a:noFill/>
            <a:miter lim="800000"/>
            <a:headEnd/>
            <a:tailEnd/>
          </a:ln>
        </p:spPr>
        <p:txBody>
          <a:bodyPr>
            <a:spAutoFit/>
          </a:bodyPr>
          <a:lstStyle/>
          <a:p>
            <a:pPr>
              <a:spcBef>
                <a:spcPct val="50000"/>
              </a:spcBef>
            </a:pPr>
            <a:r>
              <a:rPr lang="en-US" sz="2800" i="1" dirty="0">
                <a:latin typeface="Cambria"/>
                <a:cs typeface="Cambria"/>
              </a:rPr>
              <a:t>Some think that they have been good enough.</a:t>
            </a:r>
          </a:p>
        </p:txBody>
      </p:sp>
      <p:sp>
        <p:nvSpPr>
          <p:cNvPr id="11270" name="Text Box 6"/>
          <p:cNvSpPr txBox="1">
            <a:spLocks noChangeArrowheads="1"/>
          </p:cNvSpPr>
          <p:nvPr/>
        </p:nvSpPr>
        <p:spPr bwMode="auto">
          <a:xfrm>
            <a:off x="304800" y="4191000"/>
            <a:ext cx="8077200" cy="2677656"/>
          </a:xfrm>
          <a:prstGeom prst="rect">
            <a:avLst/>
          </a:prstGeom>
          <a:noFill/>
          <a:ln w="9525">
            <a:noFill/>
            <a:miter lim="800000"/>
            <a:headEnd/>
            <a:tailEnd/>
          </a:ln>
        </p:spPr>
        <p:txBody>
          <a:bodyPr>
            <a:spAutoFit/>
          </a:bodyPr>
          <a:lstStyle/>
          <a:p>
            <a:pPr algn="ctr">
              <a:spcBef>
                <a:spcPct val="50000"/>
              </a:spcBef>
            </a:pPr>
            <a:r>
              <a:rPr lang="en-US" sz="3200" b="1" dirty="0">
                <a:latin typeface="Cambria"/>
                <a:cs typeface="Cambria"/>
              </a:rPr>
              <a:t>Acts 4:12</a:t>
            </a:r>
            <a:r>
              <a:rPr lang="en-US" sz="3200" dirty="0">
                <a:latin typeface="Cambria"/>
                <a:cs typeface="Cambria"/>
              </a:rPr>
              <a:t> Salvation is found in no one else, for there is no other name under heaven given to men by which we must be saved."</a:t>
            </a:r>
            <a:r>
              <a:rPr lang="en-US" dirty="0">
                <a:latin typeface="Cambria"/>
                <a:cs typeface="Cambria"/>
              </a:rPr>
              <a:t> </a:t>
            </a:r>
          </a:p>
          <a:p>
            <a:pPr>
              <a:spcBef>
                <a:spcPct val="50000"/>
              </a:spcBef>
            </a:pPr>
            <a:endParaRPr lang="en-US" dirty="0">
              <a:latin typeface="Cambria"/>
              <a:cs typeface="Cambria"/>
            </a:endParaRPr>
          </a:p>
          <a:p>
            <a:pPr>
              <a:spcBef>
                <a:spcPct val="50000"/>
              </a:spcBef>
            </a:pPr>
            <a:endParaRPr lang="en-US" dirty="0">
              <a:latin typeface="Cambria"/>
              <a:cs typeface="Cambria"/>
            </a:endParaRPr>
          </a:p>
        </p:txBody>
      </p:sp>
      <p:sp>
        <p:nvSpPr>
          <p:cNvPr id="11271" name="Text Box 7"/>
          <p:cNvSpPr txBox="1">
            <a:spLocks noChangeArrowheads="1"/>
          </p:cNvSpPr>
          <p:nvPr/>
        </p:nvSpPr>
        <p:spPr bwMode="auto">
          <a:xfrm>
            <a:off x="381000" y="5791200"/>
            <a:ext cx="7924800" cy="762000"/>
          </a:xfrm>
          <a:prstGeom prst="rect">
            <a:avLst/>
          </a:prstGeom>
          <a:noFill/>
          <a:ln w="9525">
            <a:noFill/>
            <a:miter lim="800000"/>
            <a:headEnd/>
            <a:tailEnd/>
          </a:ln>
        </p:spPr>
        <p:txBody>
          <a:bodyPr>
            <a:spAutoFit/>
          </a:bodyPr>
          <a:lstStyle/>
          <a:p>
            <a:pPr algn="ctr">
              <a:spcBef>
                <a:spcPct val="50000"/>
              </a:spcBef>
            </a:pPr>
            <a:r>
              <a:rPr lang="en-US" sz="4400" b="1" dirty="0">
                <a:solidFill>
                  <a:srgbClr val="CC0000"/>
                </a:solidFill>
                <a:latin typeface="Cambria"/>
                <a:cs typeface="Cambria"/>
              </a:rPr>
              <a:t>Everyone needs the Lamb!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Effect transition="in" filter="wipe(left)">
                                      <p:cBhvr>
                                        <p:cTn id="13" dur="500"/>
                                        <p:tgtEl>
                                          <p:spTgt spid="1126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269">
                                            <p:txEl>
                                              <p:pRg st="0" end="0"/>
                                            </p:txEl>
                                          </p:spTgt>
                                        </p:tgtEl>
                                        <p:attrNameLst>
                                          <p:attrName>style.visibility</p:attrName>
                                        </p:attrNameLst>
                                      </p:cBhvr>
                                      <p:to>
                                        <p:strVal val="visible"/>
                                      </p:to>
                                    </p:set>
                                    <p:animEffect transition="in" filter="box(out)">
                                      <p:cBhvr>
                                        <p:cTn id="18" dur="500"/>
                                        <p:tgtEl>
                                          <p:spTgt spid="11269">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270">
                                            <p:txEl>
                                              <p:pRg st="0" end="0"/>
                                            </p:txEl>
                                          </p:spTgt>
                                        </p:tgtEl>
                                        <p:attrNameLst>
                                          <p:attrName>style.visibility</p:attrName>
                                        </p:attrNameLst>
                                      </p:cBhvr>
                                      <p:to>
                                        <p:strVal val="visible"/>
                                      </p:to>
                                    </p:set>
                                    <p:animEffect transition="in" filter="dissolve">
                                      <p:cBhvr>
                                        <p:cTn id="23" dur="500"/>
                                        <p:tgtEl>
                                          <p:spTgt spid="1127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271">
                                            <p:txEl>
                                              <p:pRg st="0" end="0"/>
                                            </p:txEl>
                                          </p:spTgt>
                                        </p:tgtEl>
                                        <p:attrNameLst>
                                          <p:attrName>style.visibility</p:attrName>
                                        </p:attrNameLst>
                                      </p:cBhvr>
                                      <p:to>
                                        <p:strVal val="visible"/>
                                      </p:to>
                                    </p:set>
                                    <p:animEffect transition="in" filter="dissolve">
                                      <p:cBhvr>
                                        <p:cTn id="28"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build="p" autoUpdateAnimBg="0"/>
      <p:bldP spid="11269" grpId="0" build="p" autoUpdateAnimBg="0"/>
      <p:bldP spid="11270" grpId="0" build="p" autoUpdateAnimBg="0"/>
      <p:bldP spid="112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Tim Hyslip\My Documents\My Pictures\i stock photo\passover lamb.jpg"/>
          <p:cNvPicPr>
            <a:picLocks noChangeAspect="1" noChangeArrowheads="1"/>
          </p:cNvPicPr>
          <p:nvPr/>
        </p:nvPicPr>
        <p:blipFill>
          <a:blip r:embed="rId3"/>
          <a:srcRect/>
          <a:stretch>
            <a:fillRect/>
          </a:stretch>
        </p:blipFill>
        <p:spPr bwMode="auto">
          <a:xfrm>
            <a:off x="304800" y="533400"/>
            <a:ext cx="4953000" cy="3730625"/>
          </a:xfrm>
          <a:prstGeom prst="rect">
            <a:avLst/>
          </a:prstGeom>
          <a:noFill/>
          <a:ln w="9525">
            <a:noFill/>
            <a:miter lim="800000"/>
            <a:headEnd/>
            <a:tailEnd/>
          </a:ln>
        </p:spPr>
      </p:pic>
      <p:sp>
        <p:nvSpPr>
          <p:cNvPr id="26627" name="Text Box 3"/>
          <p:cNvSpPr txBox="1">
            <a:spLocks noChangeArrowheads="1"/>
          </p:cNvSpPr>
          <p:nvPr/>
        </p:nvSpPr>
        <p:spPr bwMode="auto">
          <a:xfrm>
            <a:off x="5334000" y="228600"/>
            <a:ext cx="3581400" cy="954107"/>
          </a:xfrm>
          <a:prstGeom prst="rect">
            <a:avLst/>
          </a:prstGeom>
          <a:noFill/>
          <a:ln w="9525">
            <a:noFill/>
            <a:miter lim="800000"/>
            <a:headEnd/>
            <a:tailEnd/>
          </a:ln>
        </p:spPr>
        <p:txBody>
          <a:bodyPr>
            <a:spAutoFit/>
          </a:bodyPr>
          <a:lstStyle/>
          <a:p>
            <a:pPr algn="ctr">
              <a:spcBef>
                <a:spcPct val="50000"/>
              </a:spcBef>
            </a:pPr>
            <a:r>
              <a:rPr lang="en-US" sz="2800" b="1" dirty="0">
                <a:latin typeface="Cambria"/>
                <a:cs typeface="Cambria"/>
              </a:rPr>
              <a:t>Qualifications for the Passover Lamb</a:t>
            </a:r>
          </a:p>
        </p:txBody>
      </p:sp>
      <p:sp>
        <p:nvSpPr>
          <p:cNvPr id="12292" name="Text Box 4"/>
          <p:cNvSpPr txBox="1">
            <a:spLocks noChangeArrowheads="1"/>
          </p:cNvSpPr>
          <p:nvPr/>
        </p:nvSpPr>
        <p:spPr bwMode="auto">
          <a:xfrm>
            <a:off x="5562600" y="1765518"/>
            <a:ext cx="3200400" cy="1815882"/>
          </a:xfrm>
          <a:prstGeom prst="rect">
            <a:avLst/>
          </a:prstGeom>
          <a:noFill/>
          <a:ln w="9525">
            <a:noFill/>
            <a:miter lim="800000"/>
            <a:headEnd/>
            <a:tailEnd/>
          </a:ln>
        </p:spPr>
        <p:txBody>
          <a:bodyPr>
            <a:spAutoFit/>
          </a:bodyPr>
          <a:lstStyle/>
          <a:p>
            <a:pPr>
              <a:spcBef>
                <a:spcPct val="50000"/>
              </a:spcBef>
            </a:pPr>
            <a:r>
              <a:rPr lang="en-US" sz="2800" dirty="0">
                <a:latin typeface="Cambria"/>
                <a:cs typeface="Cambria"/>
              </a:rPr>
              <a:t>5 The animals you choose must be year-old males without defect, …</a:t>
            </a:r>
          </a:p>
        </p:txBody>
      </p:sp>
      <p:sp>
        <p:nvSpPr>
          <p:cNvPr id="12293" name="Text Box 5"/>
          <p:cNvSpPr txBox="1">
            <a:spLocks noChangeArrowheads="1"/>
          </p:cNvSpPr>
          <p:nvPr/>
        </p:nvSpPr>
        <p:spPr bwMode="auto">
          <a:xfrm>
            <a:off x="152400" y="4343400"/>
            <a:ext cx="8839200" cy="954107"/>
          </a:xfrm>
          <a:prstGeom prst="rect">
            <a:avLst/>
          </a:prstGeom>
          <a:noFill/>
          <a:ln w="9525">
            <a:noFill/>
            <a:miter lim="800000"/>
            <a:headEnd/>
            <a:tailEnd/>
          </a:ln>
        </p:spPr>
        <p:txBody>
          <a:bodyPr>
            <a:spAutoFit/>
          </a:bodyPr>
          <a:lstStyle/>
          <a:p>
            <a:pPr algn="ctr">
              <a:spcBef>
                <a:spcPct val="50000"/>
              </a:spcBef>
            </a:pPr>
            <a:r>
              <a:rPr lang="en-US" sz="2800" b="1" dirty="0">
                <a:latin typeface="Cambria"/>
                <a:cs typeface="Cambria"/>
              </a:rPr>
              <a:t>The lamb was to be one year old, in the prime of life, without blemish.</a:t>
            </a:r>
          </a:p>
        </p:txBody>
      </p:sp>
      <p:sp>
        <p:nvSpPr>
          <p:cNvPr id="12294" name="Text Box 6"/>
          <p:cNvSpPr txBox="1">
            <a:spLocks noChangeArrowheads="1"/>
          </p:cNvSpPr>
          <p:nvPr/>
        </p:nvSpPr>
        <p:spPr bwMode="auto">
          <a:xfrm>
            <a:off x="381000" y="5283875"/>
            <a:ext cx="8305800" cy="2031325"/>
          </a:xfrm>
          <a:prstGeom prst="rect">
            <a:avLst/>
          </a:prstGeom>
          <a:noFill/>
          <a:ln w="9525">
            <a:noFill/>
            <a:miter lim="800000"/>
            <a:headEnd/>
            <a:tailEnd/>
          </a:ln>
        </p:spPr>
        <p:txBody>
          <a:bodyPr>
            <a:spAutoFit/>
          </a:bodyPr>
          <a:lstStyle/>
          <a:p>
            <a:pPr algn="ctr">
              <a:spcBef>
                <a:spcPct val="50000"/>
              </a:spcBef>
            </a:pPr>
            <a:r>
              <a:rPr lang="en-US" sz="2800" dirty="0">
                <a:latin typeface="Cambria"/>
                <a:cs typeface="Cambria"/>
              </a:rPr>
              <a:t>2 Corinthians 5:21, “God made </a:t>
            </a:r>
            <a:r>
              <a:rPr lang="en-US" sz="2800" b="1" i="1" dirty="0">
                <a:latin typeface="Cambria"/>
                <a:cs typeface="Cambria"/>
              </a:rPr>
              <a:t>him who had no sin to be sin</a:t>
            </a:r>
            <a:r>
              <a:rPr lang="en-US" sz="2800" dirty="0">
                <a:latin typeface="Cambria"/>
                <a:cs typeface="Cambria"/>
              </a:rPr>
              <a:t> for us, so that in him we might become the righteousness of God.”</a:t>
            </a:r>
          </a:p>
          <a:p>
            <a:pPr>
              <a:spcBef>
                <a:spcPct val="50000"/>
              </a:spcBef>
            </a:pPr>
            <a:endParaRPr lang="en-US" sz="2800" dirty="0">
              <a:latin typeface="Cambria"/>
              <a:cs typeface="Cambria"/>
            </a:endParaRPr>
          </a:p>
        </p:txBody>
      </p:sp>
      <p:sp>
        <p:nvSpPr>
          <p:cNvPr id="26631" name="Text Box 7"/>
          <p:cNvSpPr txBox="1">
            <a:spLocks noChangeArrowheads="1"/>
          </p:cNvSpPr>
          <p:nvPr/>
        </p:nvSpPr>
        <p:spPr bwMode="auto">
          <a:xfrm>
            <a:off x="5638800" y="1219200"/>
            <a:ext cx="2895600" cy="584776"/>
          </a:xfrm>
          <a:prstGeom prst="rect">
            <a:avLst/>
          </a:prstGeom>
          <a:noFill/>
          <a:ln w="9525">
            <a:noFill/>
            <a:miter lim="800000"/>
            <a:headEnd/>
            <a:tailEnd/>
          </a:ln>
        </p:spPr>
        <p:txBody>
          <a:bodyPr wrap="square">
            <a:spAutoFit/>
          </a:bodyPr>
          <a:lstStyle/>
          <a:p>
            <a:pPr>
              <a:spcBef>
                <a:spcPct val="50000"/>
              </a:spcBef>
            </a:pPr>
            <a:r>
              <a:rPr lang="en-US" sz="3200" b="1" dirty="0">
                <a:latin typeface="Cambria"/>
                <a:cs typeface="Cambria"/>
              </a:rPr>
              <a:t>Exodus 12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lide(fromBottom)">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ox(in)">
                                      <p:cBhvr>
                                        <p:cTn id="1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Documents and Settings\Tim Hyslip\My Documents\My Pictures\i stock photo\lamb face.JPG"/>
          <p:cNvPicPr>
            <a:picLocks noChangeAspect="1" noChangeArrowheads="1"/>
          </p:cNvPicPr>
          <p:nvPr/>
        </p:nvPicPr>
        <p:blipFill>
          <a:blip r:embed="rId4"/>
          <a:srcRect/>
          <a:stretch>
            <a:fillRect/>
          </a:stretch>
        </p:blipFill>
        <p:spPr bwMode="auto">
          <a:xfrm>
            <a:off x="990600" y="0"/>
            <a:ext cx="8153400" cy="6300788"/>
          </a:xfrm>
          <a:prstGeom prst="rect">
            <a:avLst/>
          </a:prstGeom>
          <a:noFill/>
          <a:ln w="9525">
            <a:noFill/>
            <a:miter lim="800000"/>
            <a:headEnd/>
            <a:tailEnd/>
          </a:ln>
        </p:spPr>
      </p:pic>
      <p:sp>
        <p:nvSpPr>
          <p:cNvPr id="13317" name="Text Box 5"/>
          <p:cNvSpPr txBox="1">
            <a:spLocks noChangeArrowheads="1"/>
          </p:cNvSpPr>
          <p:nvPr/>
        </p:nvSpPr>
        <p:spPr bwMode="auto">
          <a:xfrm>
            <a:off x="304800" y="763250"/>
            <a:ext cx="4953000" cy="1446550"/>
          </a:xfrm>
          <a:prstGeom prst="rect">
            <a:avLst/>
          </a:prstGeom>
          <a:noFill/>
          <a:ln w="9525">
            <a:noFill/>
            <a:miter lim="800000"/>
            <a:headEnd/>
            <a:tailEnd/>
          </a:ln>
        </p:spPr>
        <p:txBody>
          <a:bodyPr>
            <a:spAutoFit/>
          </a:bodyPr>
          <a:lstStyle/>
          <a:p>
            <a:pPr>
              <a:spcBef>
                <a:spcPct val="50000"/>
              </a:spcBef>
            </a:pPr>
            <a:r>
              <a:rPr lang="en-US" sz="2200" dirty="0">
                <a:latin typeface="Cambria"/>
                <a:cs typeface="Cambria"/>
              </a:rPr>
              <a:t>6 Take care of them until the fourteenth day of the month, when all the people of the community of Israel must slaughter them at twilight. </a:t>
            </a:r>
            <a:r>
              <a:rPr lang="en-US" sz="2200" b="1" dirty="0">
                <a:latin typeface="Cambria"/>
                <a:cs typeface="Cambria"/>
              </a:rPr>
              <a:t>Ex 12</a:t>
            </a:r>
          </a:p>
        </p:txBody>
      </p:sp>
      <p:sp>
        <p:nvSpPr>
          <p:cNvPr id="27652" name="Text Box 6"/>
          <p:cNvSpPr txBox="1">
            <a:spLocks noChangeArrowheads="1"/>
          </p:cNvSpPr>
          <p:nvPr/>
        </p:nvSpPr>
        <p:spPr bwMode="auto">
          <a:xfrm>
            <a:off x="76200" y="381000"/>
            <a:ext cx="5334000" cy="457200"/>
          </a:xfrm>
          <a:prstGeom prst="rect">
            <a:avLst/>
          </a:prstGeom>
          <a:noFill/>
          <a:ln w="9525">
            <a:noFill/>
            <a:miter lim="800000"/>
            <a:headEnd/>
            <a:tailEnd/>
          </a:ln>
        </p:spPr>
        <p:txBody>
          <a:bodyPr>
            <a:spAutoFit/>
          </a:bodyPr>
          <a:lstStyle/>
          <a:p>
            <a:pPr>
              <a:spcBef>
                <a:spcPct val="50000"/>
              </a:spcBef>
            </a:pPr>
            <a:r>
              <a:rPr lang="en-US" b="1" dirty="0">
                <a:latin typeface="Cambria"/>
                <a:cs typeface="Cambria"/>
              </a:rPr>
              <a:t>What time was the lamb to be killed?</a:t>
            </a:r>
          </a:p>
        </p:txBody>
      </p:sp>
      <p:sp>
        <p:nvSpPr>
          <p:cNvPr id="13319" name="Text Box 7"/>
          <p:cNvSpPr txBox="1">
            <a:spLocks noChangeArrowheads="1"/>
          </p:cNvSpPr>
          <p:nvPr/>
        </p:nvSpPr>
        <p:spPr bwMode="auto">
          <a:xfrm>
            <a:off x="228600" y="2286000"/>
            <a:ext cx="2362200" cy="457200"/>
          </a:xfrm>
          <a:prstGeom prst="rect">
            <a:avLst/>
          </a:prstGeom>
          <a:noFill/>
          <a:ln w="9525">
            <a:noFill/>
            <a:miter lim="800000"/>
            <a:headEnd/>
            <a:tailEnd/>
          </a:ln>
        </p:spPr>
        <p:txBody>
          <a:bodyPr>
            <a:spAutoFit/>
          </a:bodyPr>
          <a:lstStyle/>
          <a:p>
            <a:pPr>
              <a:spcBef>
                <a:spcPct val="50000"/>
              </a:spcBef>
            </a:pPr>
            <a:r>
              <a:rPr lang="en-US" b="1" dirty="0">
                <a:latin typeface="Cambria"/>
                <a:cs typeface="Cambria"/>
              </a:rPr>
              <a:t>When was this?</a:t>
            </a:r>
          </a:p>
        </p:txBody>
      </p:sp>
      <p:sp>
        <p:nvSpPr>
          <p:cNvPr id="13320" name="Text Box 8"/>
          <p:cNvSpPr txBox="1">
            <a:spLocks noChangeArrowheads="1"/>
          </p:cNvSpPr>
          <p:nvPr/>
        </p:nvSpPr>
        <p:spPr bwMode="auto">
          <a:xfrm>
            <a:off x="228600" y="2590800"/>
            <a:ext cx="5410200" cy="523220"/>
          </a:xfrm>
          <a:prstGeom prst="rect">
            <a:avLst/>
          </a:prstGeom>
          <a:noFill/>
          <a:ln w="9525">
            <a:noFill/>
            <a:miter lim="800000"/>
            <a:headEnd/>
            <a:tailEnd/>
          </a:ln>
        </p:spPr>
        <p:txBody>
          <a:bodyPr wrap="square">
            <a:spAutoFit/>
          </a:bodyPr>
          <a:lstStyle/>
          <a:p>
            <a:pPr>
              <a:spcBef>
                <a:spcPct val="50000"/>
              </a:spcBef>
            </a:pPr>
            <a:r>
              <a:rPr lang="en-US" dirty="0">
                <a:latin typeface="Cambria"/>
                <a:cs typeface="Cambria"/>
              </a:rPr>
              <a:t>This was a time between 12 and 6p.m.</a:t>
            </a:r>
            <a:r>
              <a:rPr lang="en-US" sz="2800" dirty="0">
                <a:latin typeface="Cambria"/>
                <a:cs typeface="Cambria"/>
              </a:rPr>
              <a:t> </a:t>
            </a:r>
          </a:p>
        </p:txBody>
      </p:sp>
      <p:sp>
        <p:nvSpPr>
          <p:cNvPr id="13321" name="Text Box 9"/>
          <p:cNvSpPr txBox="1">
            <a:spLocks noChangeArrowheads="1"/>
          </p:cNvSpPr>
          <p:nvPr/>
        </p:nvSpPr>
        <p:spPr bwMode="auto">
          <a:xfrm>
            <a:off x="0" y="3124200"/>
            <a:ext cx="8915400" cy="946150"/>
          </a:xfrm>
          <a:prstGeom prst="rect">
            <a:avLst/>
          </a:prstGeom>
          <a:noFill/>
          <a:ln w="9525">
            <a:noFill/>
            <a:miter lim="800000"/>
            <a:headEnd/>
            <a:tailEnd/>
          </a:ln>
        </p:spPr>
        <p:txBody>
          <a:bodyPr>
            <a:spAutoFit/>
          </a:bodyPr>
          <a:lstStyle/>
          <a:p>
            <a:pPr algn="ctr">
              <a:spcBef>
                <a:spcPct val="50000"/>
              </a:spcBef>
            </a:pPr>
            <a:r>
              <a:rPr lang="en-US" sz="2800" dirty="0">
                <a:solidFill>
                  <a:srgbClr val="CC0000"/>
                </a:solidFill>
                <a:latin typeface="Cambria"/>
                <a:cs typeface="Cambria"/>
              </a:rPr>
              <a:t>The time they were to sacrifice the Passover lamb was at </a:t>
            </a:r>
            <a:r>
              <a:rPr lang="en-US" sz="2800" b="1" dirty="0">
                <a:solidFill>
                  <a:srgbClr val="CC0000"/>
                </a:solidFill>
                <a:latin typeface="Cambria"/>
                <a:cs typeface="Cambria"/>
              </a:rPr>
              <a:t>3:00 in the afternoon!</a:t>
            </a:r>
          </a:p>
        </p:txBody>
      </p:sp>
      <p:sp>
        <p:nvSpPr>
          <p:cNvPr id="13322" name="Text Box 10"/>
          <p:cNvSpPr txBox="1">
            <a:spLocks noChangeArrowheads="1"/>
          </p:cNvSpPr>
          <p:nvPr/>
        </p:nvSpPr>
        <p:spPr bwMode="auto">
          <a:xfrm>
            <a:off x="304800" y="4038600"/>
            <a:ext cx="8839200" cy="457200"/>
          </a:xfrm>
          <a:prstGeom prst="rect">
            <a:avLst/>
          </a:prstGeom>
          <a:noFill/>
          <a:ln w="9525">
            <a:noFill/>
            <a:miter lim="800000"/>
            <a:headEnd/>
            <a:tailEnd/>
          </a:ln>
        </p:spPr>
        <p:txBody>
          <a:bodyPr>
            <a:spAutoFit/>
          </a:bodyPr>
          <a:lstStyle/>
          <a:p>
            <a:pPr>
              <a:spcBef>
                <a:spcPct val="50000"/>
              </a:spcBef>
            </a:pPr>
            <a:r>
              <a:rPr lang="en-US" b="1" dirty="0">
                <a:latin typeface="Cambria"/>
                <a:cs typeface="Cambria"/>
              </a:rPr>
              <a:t>What time did Yeshua complete our Passover atonement?</a:t>
            </a:r>
          </a:p>
        </p:txBody>
      </p:sp>
      <p:sp>
        <p:nvSpPr>
          <p:cNvPr id="13323" name="Text Box 11"/>
          <p:cNvSpPr txBox="1">
            <a:spLocks noChangeArrowheads="1"/>
          </p:cNvSpPr>
          <p:nvPr/>
        </p:nvSpPr>
        <p:spPr bwMode="auto">
          <a:xfrm>
            <a:off x="228600" y="4495800"/>
            <a:ext cx="8915400" cy="2000548"/>
          </a:xfrm>
          <a:prstGeom prst="rect">
            <a:avLst/>
          </a:prstGeom>
          <a:noFill/>
          <a:ln w="9525">
            <a:noFill/>
            <a:miter lim="800000"/>
            <a:headEnd/>
            <a:tailEnd/>
          </a:ln>
        </p:spPr>
        <p:txBody>
          <a:bodyPr>
            <a:spAutoFit/>
          </a:bodyPr>
          <a:lstStyle/>
          <a:p>
            <a:pPr>
              <a:spcBef>
                <a:spcPct val="50000"/>
              </a:spcBef>
            </a:pPr>
            <a:r>
              <a:rPr lang="en-US" dirty="0">
                <a:latin typeface="Cambria"/>
                <a:cs typeface="Cambria"/>
              </a:rPr>
              <a:t>44 It was now about the sixth hour, and darkness came over the whole land until the </a:t>
            </a:r>
            <a:r>
              <a:rPr lang="en-US" sz="2800" b="1" i="1" dirty="0">
                <a:latin typeface="Cambria"/>
                <a:cs typeface="Cambria"/>
              </a:rPr>
              <a:t>ninth hour</a:t>
            </a:r>
            <a:r>
              <a:rPr lang="en-US" dirty="0">
                <a:latin typeface="Cambria"/>
                <a:cs typeface="Cambria"/>
              </a:rPr>
              <a:t>, 45for the sun stopped shining. And the curtain of the temple was torn in two. 46Yeshua (Jesus) called out with a loud voice, "Father, into your hands I commit my spirit." When he had said this, he breathed his last. </a:t>
            </a:r>
            <a:r>
              <a:rPr lang="en-US" b="1" dirty="0">
                <a:latin typeface="Cambria"/>
                <a:cs typeface="Cambria"/>
              </a:rPr>
              <a:t>Luke 23:44-46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dissolve">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lt">
                                    <p:tmPct val="100000"/>
                                  </p:iterate>
                                  <p:childTnLst>
                                    <p:set>
                                      <p:cBhvr>
                                        <p:cTn id="11" dur="1" fill="hold">
                                          <p:stCondLst>
                                            <p:cond delay="0"/>
                                          </p:stCondLst>
                                        </p:cTn>
                                        <p:tgtEl>
                                          <p:spTgt spid="13319">
                                            <p:txEl>
                                              <p:pRg st="0" end="0"/>
                                            </p:txEl>
                                          </p:spTgt>
                                        </p:tgtEl>
                                        <p:attrNameLst>
                                          <p:attrName>style.visibility</p:attrName>
                                        </p:attrNameLst>
                                      </p:cBhvr>
                                      <p:to>
                                        <p:strVal val="visible"/>
                                      </p:to>
                                    </p:set>
                                    <p:anim calcmode="lin" valueType="num">
                                      <p:cBhvr additive="base">
                                        <p:cTn id="12" dur="75" fill="hold"/>
                                        <p:tgtEl>
                                          <p:spTgt spid="13319">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133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320">
                                            <p:txEl>
                                              <p:pRg st="0" end="0"/>
                                            </p:txEl>
                                          </p:spTgt>
                                        </p:tgtEl>
                                        <p:attrNameLst>
                                          <p:attrName>style.visibility</p:attrName>
                                        </p:attrNameLst>
                                      </p:cBhvr>
                                      <p:to>
                                        <p:strVal val="visible"/>
                                      </p:to>
                                    </p:set>
                                    <p:animEffect transition="in" filter="box(out)">
                                      <p:cBhvr>
                                        <p:cTn id="18" dur="500"/>
                                        <p:tgtEl>
                                          <p:spTgt spid="13320">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21">
                                            <p:txEl>
                                              <p:pRg st="0" end="0"/>
                                            </p:txEl>
                                          </p:spTgt>
                                        </p:tgtEl>
                                        <p:attrNameLst>
                                          <p:attrName>style.visibility</p:attrName>
                                        </p:attrNameLst>
                                      </p:cBhvr>
                                      <p:to>
                                        <p:strVal val="visible"/>
                                      </p:to>
                                    </p:set>
                                    <p:animEffect transition="in" filter="dissolve">
                                      <p:cBhvr>
                                        <p:cTn id="23" dur="500"/>
                                        <p:tgtEl>
                                          <p:spTgt spid="1332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iterate type="lt">
                                    <p:tmPct val="100000"/>
                                  </p:iterate>
                                  <p:childTnLst>
                                    <p:set>
                                      <p:cBhvr>
                                        <p:cTn id="27" dur="1" fill="hold">
                                          <p:stCondLst>
                                            <p:cond delay="0"/>
                                          </p:stCondLst>
                                        </p:cTn>
                                        <p:tgtEl>
                                          <p:spTgt spid="13322">
                                            <p:txEl>
                                              <p:pRg st="0" end="0"/>
                                            </p:txEl>
                                          </p:spTgt>
                                        </p:tgtEl>
                                        <p:attrNameLst>
                                          <p:attrName>style.visibility</p:attrName>
                                        </p:attrNameLst>
                                      </p:cBhvr>
                                      <p:to>
                                        <p:strVal val="visible"/>
                                      </p:to>
                                    </p:set>
                                    <p:anim calcmode="lin" valueType="num">
                                      <p:cBhvr additive="base">
                                        <p:cTn id="28" dur="75" fill="hold"/>
                                        <p:tgtEl>
                                          <p:spTgt spid="13322">
                                            <p:txEl>
                                              <p:pRg st="0" end="0"/>
                                            </p:txEl>
                                          </p:spTgt>
                                        </p:tgtEl>
                                        <p:attrNameLst>
                                          <p:attrName>ppt_x</p:attrName>
                                        </p:attrNameLst>
                                      </p:cBhvr>
                                      <p:tavLst>
                                        <p:tav tm="0">
                                          <p:val>
                                            <p:strVal val="1+#ppt_w/2"/>
                                          </p:val>
                                        </p:tav>
                                        <p:tav tm="100000">
                                          <p:val>
                                            <p:strVal val="#ppt_x"/>
                                          </p:val>
                                        </p:tav>
                                      </p:tavLst>
                                    </p:anim>
                                    <p:anim calcmode="lin" valueType="num">
                                      <p:cBhvr additive="base">
                                        <p:cTn id="29" dur="75" fill="hold"/>
                                        <p:tgtEl>
                                          <p:spTgt spid="133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323">
                                            <p:txEl>
                                              <p:pRg st="0" end="0"/>
                                            </p:txEl>
                                          </p:spTgt>
                                        </p:tgtEl>
                                        <p:attrNameLst>
                                          <p:attrName>style.visibility</p:attrName>
                                        </p:attrNameLst>
                                      </p:cBhvr>
                                      <p:to>
                                        <p:strVal val="visible"/>
                                      </p:to>
                                    </p:set>
                                    <p:animEffect transition="in" filter="dissolve">
                                      <p:cBhvr>
                                        <p:cTn id="34" dur="500"/>
                                        <p:tgtEl>
                                          <p:spTgt spid="13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autoUpdateAnimBg="0"/>
      <p:bldP spid="13319" grpId="0" build="p" autoUpdateAnimBg="0"/>
      <p:bldP spid="13320" grpId="0" build="p" autoUpdateAnimBg="0"/>
      <p:bldP spid="13321" grpId="0" build="p" autoUpdateAnimBg="0"/>
      <p:bldP spid="13322" grpId="0" build="p" autoUpdateAnimBg="0"/>
      <p:bldP spid="133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Tim Hyslip\My Documents\My Pictures\blood of the lamb.JPG"/>
          <p:cNvPicPr>
            <a:picLocks noChangeAspect="1" noChangeArrowheads="1"/>
          </p:cNvPicPr>
          <p:nvPr/>
        </p:nvPicPr>
        <p:blipFill>
          <a:blip r:embed="rId3"/>
          <a:srcRect/>
          <a:stretch>
            <a:fillRect/>
          </a:stretch>
        </p:blipFill>
        <p:spPr bwMode="auto">
          <a:xfrm>
            <a:off x="946682" y="-228600"/>
            <a:ext cx="8578318" cy="6629400"/>
          </a:xfrm>
          <a:prstGeom prst="rect">
            <a:avLst/>
          </a:prstGeom>
          <a:noFill/>
          <a:ln w="9525">
            <a:noFill/>
            <a:miter lim="800000"/>
            <a:headEnd/>
            <a:tailEnd/>
          </a:ln>
        </p:spPr>
      </p:pic>
      <p:sp>
        <p:nvSpPr>
          <p:cNvPr id="28675" name="Text Box 3"/>
          <p:cNvSpPr txBox="1">
            <a:spLocks noChangeArrowheads="1"/>
          </p:cNvSpPr>
          <p:nvPr/>
        </p:nvSpPr>
        <p:spPr bwMode="auto">
          <a:xfrm>
            <a:off x="304800" y="304800"/>
            <a:ext cx="8839200" cy="523220"/>
          </a:xfrm>
          <a:prstGeom prst="rect">
            <a:avLst/>
          </a:prstGeom>
          <a:noFill/>
          <a:ln w="9525">
            <a:noFill/>
            <a:miter lim="800000"/>
            <a:headEnd/>
            <a:tailEnd/>
          </a:ln>
        </p:spPr>
        <p:txBody>
          <a:bodyPr wrap="square">
            <a:spAutoFit/>
          </a:bodyPr>
          <a:lstStyle/>
          <a:p>
            <a:pPr>
              <a:spcBef>
                <a:spcPct val="50000"/>
              </a:spcBef>
            </a:pPr>
            <a:r>
              <a:rPr lang="en-US" sz="2800" b="1" dirty="0">
                <a:latin typeface="Cambria"/>
                <a:cs typeface="Cambria"/>
              </a:rPr>
              <a:t>The blood was placed on the doorposts of the home</a:t>
            </a:r>
          </a:p>
        </p:txBody>
      </p:sp>
      <p:sp>
        <p:nvSpPr>
          <p:cNvPr id="28676" name="Text Box 5"/>
          <p:cNvSpPr txBox="1">
            <a:spLocks noChangeArrowheads="1"/>
          </p:cNvSpPr>
          <p:nvPr/>
        </p:nvSpPr>
        <p:spPr bwMode="auto">
          <a:xfrm>
            <a:off x="304800" y="838200"/>
            <a:ext cx="3733800" cy="6370974"/>
          </a:xfrm>
          <a:prstGeom prst="rect">
            <a:avLst/>
          </a:prstGeom>
          <a:noFill/>
          <a:ln w="9525">
            <a:noFill/>
            <a:miter lim="800000"/>
            <a:headEnd/>
            <a:tailEnd/>
          </a:ln>
        </p:spPr>
        <p:txBody>
          <a:bodyPr wrap="square">
            <a:spAutoFit/>
          </a:bodyPr>
          <a:lstStyle/>
          <a:p>
            <a:pPr algn="ctr">
              <a:spcBef>
                <a:spcPct val="50000"/>
              </a:spcBef>
            </a:pPr>
            <a:r>
              <a:rPr lang="en-US" b="1" dirty="0">
                <a:latin typeface="Cambria"/>
                <a:cs typeface="Cambria"/>
              </a:rPr>
              <a:t>Exodus 12</a:t>
            </a:r>
          </a:p>
          <a:p>
            <a:pPr>
              <a:spcBef>
                <a:spcPct val="50000"/>
              </a:spcBef>
            </a:pPr>
            <a:r>
              <a:rPr lang="en-US" dirty="0">
                <a:latin typeface="Cambria"/>
                <a:cs typeface="Cambria"/>
              </a:rPr>
              <a:t>12 "On that same night I will pass through Egypt and strike down every firstborn—both men and animals—and I will bring judgment on all the gods of Egypt. I am the LORD. 13 The blood will be a sign for you on the houses where you are; and </a:t>
            </a:r>
            <a:r>
              <a:rPr lang="en-US" b="1" i="1" dirty="0">
                <a:latin typeface="Cambria"/>
                <a:cs typeface="Cambria"/>
              </a:rPr>
              <a:t>when I see the blood, I will pass over you.</a:t>
            </a:r>
            <a:r>
              <a:rPr lang="en-US" dirty="0">
                <a:latin typeface="Cambria"/>
                <a:cs typeface="Cambria"/>
              </a:rPr>
              <a:t> No destructive plague will touch you when I strike Egypt. </a:t>
            </a:r>
          </a:p>
          <a:p>
            <a:pPr>
              <a:spcBef>
                <a:spcPct val="50000"/>
              </a:spcBef>
            </a:pPr>
            <a:endParaRPr lang="en-US" dirty="0">
              <a:latin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Tim Hyslip\My Documents\My Pictures\blood of the lamb.JPG"/>
          <p:cNvPicPr>
            <a:picLocks noChangeAspect="1" noChangeArrowheads="1"/>
          </p:cNvPicPr>
          <p:nvPr/>
        </p:nvPicPr>
        <p:blipFill rotWithShape="1">
          <a:blip r:embed="rId3"/>
          <a:srcRect l="38375" t="19013" r="4442" b="-2106"/>
          <a:stretch/>
        </p:blipFill>
        <p:spPr bwMode="auto">
          <a:xfrm>
            <a:off x="4267200" y="1524000"/>
            <a:ext cx="4761183" cy="5346700"/>
          </a:xfrm>
          <a:prstGeom prst="rect">
            <a:avLst/>
          </a:prstGeom>
          <a:noFill/>
          <a:ln w="9525">
            <a:noFill/>
            <a:miter lim="800000"/>
            <a:headEnd/>
            <a:tailEnd/>
          </a:ln>
        </p:spPr>
      </p:pic>
      <p:sp>
        <p:nvSpPr>
          <p:cNvPr id="29699" name="Text Box 4"/>
          <p:cNvSpPr txBox="1">
            <a:spLocks noChangeArrowheads="1"/>
          </p:cNvSpPr>
          <p:nvPr/>
        </p:nvSpPr>
        <p:spPr bwMode="auto">
          <a:xfrm>
            <a:off x="228600" y="421957"/>
            <a:ext cx="9144000" cy="492443"/>
          </a:xfrm>
          <a:prstGeom prst="rect">
            <a:avLst/>
          </a:prstGeom>
          <a:noFill/>
          <a:ln w="9525">
            <a:noFill/>
            <a:miter lim="800000"/>
            <a:headEnd/>
            <a:tailEnd/>
          </a:ln>
        </p:spPr>
        <p:txBody>
          <a:bodyPr>
            <a:spAutoFit/>
          </a:bodyPr>
          <a:lstStyle/>
          <a:p>
            <a:pPr>
              <a:spcBef>
                <a:spcPct val="50000"/>
              </a:spcBef>
            </a:pPr>
            <a:r>
              <a:rPr lang="en-US" sz="2600" b="1" dirty="0">
                <a:latin typeface="Cambria"/>
                <a:cs typeface="Cambria"/>
              </a:rPr>
              <a:t>Why was the blood placed on the doorposts of the home?</a:t>
            </a:r>
          </a:p>
        </p:txBody>
      </p:sp>
      <p:sp>
        <p:nvSpPr>
          <p:cNvPr id="77830" name="Text Box 6"/>
          <p:cNvSpPr txBox="1">
            <a:spLocks noChangeArrowheads="1"/>
          </p:cNvSpPr>
          <p:nvPr/>
        </p:nvSpPr>
        <p:spPr bwMode="auto">
          <a:xfrm>
            <a:off x="-381000" y="1524000"/>
            <a:ext cx="4343400" cy="3477875"/>
          </a:xfrm>
          <a:prstGeom prst="rect">
            <a:avLst/>
          </a:prstGeom>
          <a:noFill/>
          <a:ln w="9525">
            <a:noFill/>
            <a:miter lim="800000"/>
            <a:headEnd/>
            <a:tailEnd/>
          </a:ln>
        </p:spPr>
        <p:txBody>
          <a:bodyPr>
            <a:spAutoFit/>
          </a:bodyPr>
          <a:lstStyle/>
          <a:p>
            <a:pPr lvl="2">
              <a:spcBef>
                <a:spcPct val="50000"/>
              </a:spcBef>
            </a:pPr>
            <a:r>
              <a:rPr lang="en-US" sz="2200" b="1" dirty="0" err="1">
                <a:solidFill>
                  <a:srgbClr val="000099"/>
                </a:solidFill>
                <a:latin typeface="Cambria"/>
                <a:cs typeface="Cambria"/>
              </a:rPr>
              <a:t>Heb</a:t>
            </a:r>
            <a:r>
              <a:rPr lang="en-US" sz="2200" b="1" dirty="0">
                <a:solidFill>
                  <a:srgbClr val="000099"/>
                </a:solidFill>
                <a:latin typeface="Cambria"/>
                <a:cs typeface="Cambria"/>
              </a:rPr>
              <a:t> 10:1  For the law having a shadow of good things to come, </a:t>
            </a:r>
            <a:r>
              <a:rPr lang="en-US" sz="2200" b="1" i="1" dirty="0">
                <a:solidFill>
                  <a:srgbClr val="000099"/>
                </a:solidFill>
                <a:latin typeface="Cambria"/>
                <a:cs typeface="Cambria"/>
              </a:rPr>
              <a:t>and</a:t>
            </a:r>
            <a:r>
              <a:rPr lang="en-US" sz="2200" b="1" dirty="0">
                <a:solidFill>
                  <a:srgbClr val="000099"/>
                </a:solidFill>
                <a:latin typeface="Cambria"/>
                <a:cs typeface="Cambria"/>
              </a:rPr>
              <a:t> not the very image of the things, can never with those sacrifices which they offered year by year continually make the comers thereunto perfect.</a:t>
            </a:r>
            <a:r>
              <a:rPr lang="en-US" sz="2200" b="1" dirty="0">
                <a:latin typeface="Cambria"/>
                <a:cs typeface="Cambria"/>
              </a:rPr>
              <a:t> </a:t>
            </a:r>
          </a:p>
        </p:txBody>
      </p:sp>
      <p:sp>
        <p:nvSpPr>
          <p:cNvPr id="77831" name="Text Box 7"/>
          <p:cNvSpPr txBox="1">
            <a:spLocks noChangeArrowheads="1"/>
          </p:cNvSpPr>
          <p:nvPr/>
        </p:nvSpPr>
        <p:spPr bwMode="auto">
          <a:xfrm>
            <a:off x="533400" y="990600"/>
            <a:ext cx="8001000" cy="519113"/>
          </a:xfrm>
          <a:prstGeom prst="rect">
            <a:avLst/>
          </a:prstGeom>
          <a:noFill/>
          <a:ln w="9525">
            <a:noFill/>
            <a:miter lim="800000"/>
            <a:headEnd/>
            <a:tailEnd/>
          </a:ln>
        </p:spPr>
        <p:txBody>
          <a:bodyPr>
            <a:spAutoFit/>
          </a:bodyPr>
          <a:lstStyle/>
          <a:p>
            <a:pPr>
              <a:spcBef>
                <a:spcPct val="50000"/>
              </a:spcBef>
            </a:pPr>
            <a:r>
              <a:rPr lang="en-US" sz="2800" dirty="0">
                <a:solidFill>
                  <a:srgbClr val="CC0000"/>
                </a:solidFill>
                <a:latin typeface="Cambria"/>
                <a:cs typeface="Cambria"/>
              </a:rPr>
              <a:t>So that the people might be saved from death.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 calcmode="lin" valueType="num">
                                      <p:cBhvr additive="base">
                                        <p:cTn id="7" dur="500" fill="hold"/>
                                        <p:tgtEl>
                                          <p:spTgt spid="77831"/>
                                        </p:tgtEl>
                                        <p:attrNameLst>
                                          <p:attrName>ppt_x</p:attrName>
                                        </p:attrNameLst>
                                      </p:cBhvr>
                                      <p:tavLst>
                                        <p:tav tm="0">
                                          <p:val>
                                            <p:strVal val="0-#ppt_w/2"/>
                                          </p:val>
                                        </p:tav>
                                        <p:tav tm="100000">
                                          <p:val>
                                            <p:strVal val="#ppt_x"/>
                                          </p:val>
                                        </p:tav>
                                      </p:tavLst>
                                    </p:anim>
                                    <p:anim calcmode="lin" valueType="num">
                                      <p:cBhvr additive="base">
                                        <p:cTn id="8"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7830"/>
                                        </p:tgtEl>
                                        <p:attrNameLst>
                                          <p:attrName>style.visibility</p:attrName>
                                        </p:attrNameLst>
                                      </p:cBhvr>
                                      <p:to>
                                        <p:strVal val="visible"/>
                                      </p:to>
                                    </p:set>
                                    <p:animEffect transition="in" filter="dissolve">
                                      <p:cBhvr>
                                        <p:cTn id="13"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utoUpdateAnimBg="0"/>
      <p:bldP spid="778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28600" y="457200"/>
            <a:ext cx="8610600" cy="579438"/>
          </a:xfrm>
          <a:prstGeom prst="rect">
            <a:avLst/>
          </a:prstGeom>
          <a:noFill/>
          <a:ln w="9525">
            <a:noFill/>
            <a:miter lim="800000"/>
            <a:headEnd/>
            <a:tailEnd/>
          </a:ln>
        </p:spPr>
        <p:txBody>
          <a:bodyPr>
            <a:spAutoFit/>
          </a:bodyPr>
          <a:lstStyle/>
          <a:p>
            <a:pPr>
              <a:spcBef>
                <a:spcPct val="50000"/>
              </a:spcBef>
            </a:pPr>
            <a:r>
              <a:rPr lang="en-US" sz="3200" b="1" dirty="0">
                <a:latin typeface="Cambria"/>
                <a:cs typeface="Cambria"/>
              </a:rPr>
              <a:t>What was this a shadow of?</a:t>
            </a:r>
          </a:p>
        </p:txBody>
      </p:sp>
      <p:sp>
        <p:nvSpPr>
          <p:cNvPr id="78852" name="Text Box 4"/>
          <p:cNvSpPr txBox="1">
            <a:spLocks noChangeArrowheads="1"/>
          </p:cNvSpPr>
          <p:nvPr/>
        </p:nvSpPr>
        <p:spPr bwMode="auto">
          <a:xfrm>
            <a:off x="381000" y="1143000"/>
            <a:ext cx="4038600" cy="5170646"/>
          </a:xfrm>
          <a:prstGeom prst="rect">
            <a:avLst/>
          </a:prstGeom>
          <a:noFill/>
          <a:ln w="9525">
            <a:noFill/>
            <a:miter lim="800000"/>
            <a:headEnd/>
            <a:tailEnd/>
          </a:ln>
        </p:spPr>
        <p:txBody>
          <a:bodyPr wrap="square">
            <a:spAutoFit/>
          </a:bodyPr>
          <a:lstStyle/>
          <a:p>
            <a:pPr>
              <a:spcBef>
                <a:spcPct val="50000"/>
              </a:spcBef>
              <a:buFontTx/>
              <a:buChar char="•"/>
            </a:pPr>
            <a:r>
              <a:rPr lang="en-US" sz="2200" dirty="0"/>
              <a:t> </a:t>
            </a:r>
            <a:r>
              <a:rPr lang="en-US" sz="2200" dirty="0">
                <a:latin typeface="Cambria"/>
                <a:cs typeface="Cambria"/>
              </a:rPr>
              <a:t>God’s judgment on the world </a:t>
            </a:r>
            <a:r>
              <a:rPr lang="en-US" sz="2200" i="1" dirty="0">
                <a:solidFill>
                  <a:schemeClr val="accent2"/>
                </a:solidFill>
                <a:latin typeface="Cambria"/>
                <a:cs typeface="Cambria"/>
              </a:rPr>
              <a:t>Rev 20:12-15</a:t>
            </a:r>
          </a:p>
          <a:p>
            <a:pPr>
              <a:spcBef>
                <a:spcPct val="50000"/>
              </a:spcBef>
              <a:buFontTx/>
              <a:buChar char="•"/>
            </a:pPr>
            <a:r>
              <a:rPr lang="en-US" sz="2200" dirty="0">
                <a:latin typeface="Cambria"/>
                <a:cs typeface="Cambria"/>
              </a:rPr>
              <a:t> The plague of eternal death </a:t>
            </a:r>
            <a:r>
              <a:rPr lang="en-US" sz="2200" i="1" dirty="0">
                <a:solidFill>
                  <a:schemeClr val="accent2"/>
                </a:solidFill>
                <a:latin typeface="Cambria"/>
                <a:cs typeface="Cambria"/>
              </a:rPr>
              <a:t>Matthew 25: 41-46</a:t>
            </a:r>
          </a:p>
          <a:p>
            <a:pPr>
              <a:spcBef>
                <a:spcPct val="50000"/>
              </a:spcBef>
              <a:buFontTx/>
              <a:buChar char="•"/>
            </a:pPr>
            <a:r>
              <a:rPr lang="en-US" sz="2200" dirty="0">
                <a:latin typeface="Cambria"/>
                <a:cs typeface="Cambria"/>
              </a:rPr>
              <a:t> Salvation only through the Lamb of God </a:t>
            </a:r>
            <a:r>
              <a:rPr lang="en-US" sz="2200" i="1" dirty="0">
                <a:solidFill>
                  <a:schemeClr val="accent2"/>
                </a:solidFill>
                <a:latin typeface="Cambria"/>
                <a:cs typeface="Cambria"/>
              </a:rPr>
              <a:t>Rev 7:14</a:t>
            </a:r>
          </a:p>
          <a:p>
            <a:pPr>
              <a:spcBef>
                <a:spcPct val="50000"/>
              </a:spcBef>
              <a:buFontTx/>
              <a:buChar char="•"/>
            </a:pPr>
            <a:r>
              <a:rPr lang="en-US" sz="2200" dirty="0">
                <a:latin typeface="Cambria"/>
                <a:cs typeface="Cambria"/>
              </a:rPr>
              <a:t> The necessity of the blood of the Lamb to be placed on the doorposts and lintels of our hearts. </a:t>
            </a:r>
            <a:r>
              <a:rPr lang="en-US" sz="2200" i="1" dirty="0">
                <a:solidFill>
                  <a:schemeClr val="accent2"/>
                </a:solidFill>
                <a:latin typeface="Cambria"/>
                <a:cs typeface="Cambria"/>
              </a:rPr>
              <a:t>Rev 12:11</a:t>
            </a:r>
          </a:p>
          <a:p>
            <a:pPr>
              <a:spcBef>
                <a:spcPct val="50000"/>
              </a:spcBef>
              <a:buFontTx/>
              <a:buChar char="•"/>
            </a:pPr>
            <a:r>
              <a:rPr lang="en-US" sz="2200" dirty="0">
                <a:latin typeface="Cambria"/>
                <a:cs typeface="Cambria"/>
              </a:rPr>
              <a:t> The free gift of eternal life through </a:t>
            </a:r>
            <a:r>
              <a:rPr lang="en-US" sz="2200" dirty="0" smtClean="0">
                <a:latin typeface="Cambria"/>
                <a:cs typeface="Cambria"/>
              </a:rPr>
              <a:t>the </a:t>
            </a:r>
            <a:r>
              <a:rPr lang="en-US" sz="2200" dirty="0">
                <a:latin typeface="Cambria"/>
                <a:cs typeface="Cambria"/>
              </a:rPr>
              <a:t>salvation of the LORD. </a:t>
            </a:r>
            <a:r>
              <a:rPr lang="en-US" sz="2200" i="1" dirty="0">
                <a:solidFill>
                  <a:schemeClr val="accent2"/>
                </a:solidFill>
                <a:latin typeface="Cambria"/>
                <a:cs typeface="Cambria"/>
              </a:rPr>
              <a:t>Rom 6:23</a:t>
            </a:r>
          </a:p>
        </p:txBody>
      </p:sp>
      <p:pic>
        <p:nvPicPr>
          <p:cNvPr id="4" name="Picture 3" descr="C:\Documents and Settings\Tim Hyslip\My Documents\My Pictures\angel of death 1.jpg"/>
          <p:cNvPicPr>
            <a:picLocks noChangeAspect="1" noChangeArrowheads="1"/>
          </p:cNvPicPr>
          <p:nvPr/>
        </p:nvPicPr>
        <p:blipFill>
          <a:blip r:embed="rId3"/>
          <a:srcRect/>
          <a:stretch>
            <a:fillRect/>
          </a:stretch>
        </p:blipFill>
        <p:spPr bwMode="auto">
          <a:xfrm>
            <a:off x="4495800" y="1308652"/>
            <a:ext cx="4419600" cy="516834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500" fill="hold"/>
                                        <p:tgtEl>
                                          <p:spTgt spid="78852"/>
                                        </p:tgtEl>
                                        <p:attrNameLst>
                                          <p:attrName>ppt_w</p:attrName>
                                        </p:attrNameLst>
                                      </p:cBhvr>
                                      <p:tavLst>
                                        <p:tav tm="0">
                                          <p:val>
                                            <p:fltVal val="0"/>
                                          </p:val>
                                        </p:tav>
                                        <p:tav tm="100000">
                                          <p:val>
                                            <p:strVal val="#ppt_w"/>
                                          </p:val>
                                        </p:tav>
                                      </p:tavLst>
                                    </p:anim>
                                    <p:anim calcmode="lin" valueType="num">
                                      <p:cBhvr>
                                        <p:cTn id="8" dur="500" fill="hold"/>
                                        <p:tgtEl>
                                          <p:spTgt spid="788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4800" y="457200"/>
            <a:ext cx="8534400" cy="6248400"/>
          </a:xfrm>
          <a:prstGeom prst="rect">
            <a:avLst/>
          </a:prstGeom>
          <a:noFill/>
          <a:ln w="9525">
            <a:noFill/>
            <a:miter lim="800000"/>
            <a:headEnd/>
            <a:tailEnd/>
          </a:ln>
        </p:spPr>
        <p:txBody>
          <a:bodyPr>
            <a:spAutoFit/>
          </a:bodyPr>
          <a:lstStyle/>
          <a:p>
            <a:pPr algn="ctr">
              <a:spcBef>
                <a:spcPct val="50000"/>
              </a:spcBef>
            </a:pPr>
            <a:r>
              <a:rPr lang="en-US" sz="4400" b="1" dirty="0">
                <a:latin typeface="Cambria"/>
                <a:cs typeface="Cambria"/>
              </a:rPr>
              <a:t>John 3:36</a:t>
            </a:r>
          </a:p>
          <a:p>
            <a:pPr algn="ctr">
              <a:spcBef>
                <a:spcPct val="50000"/>
              </a:spcBef>
            </a:pPr>
            <a:r>
              <a:rPr lang="en-US" sz="4000" dirty="0">
                <a:solidFill>
                  <a:srgbClr val="CC0000"/>
                </a:solidFill>
                <a:latin typeface="Cambria"/>
                <a:cs typeface="Cambria"/>
              </a:rPr>
              <a:t>Whoever believes in the Son </a:t>
            </a:r>
          </a:p>
          <a:p>
            <a:pPr algn="ctr">
              <a:spcBef>
                <a:spcPct val="50000"/>
              </a:spcBef>
            </a:pPr>
            <a:r>
              <a:rPr lang="en-US" sz="4000" dirty="0">
                <a:solidFill>
                  <a:srgbClr val="CC0000"/>
                </a:solidFill>
                <a:latin typeface="Cambria"/>
                <a:cs typeface="Cambria"/>
              </a:rPr>
              <a:t>has eternal life, </a:t>
            </a:r>
          </a:p>
          <a:p>
            <a:pPr algn="ctr">
              <a:spcBef>
                <a:spcPct val="50000"/>
              </a:spcBef>
            </a:pPr>
            <a:r>
              <a:rPr lang="en-US" sz="4000" dirty="0">
                <a:solidFill>
                  <a:srgbClr val="CC0000"/>
                </a:solidFill>
                <a:latin typeface="Cambria"/>
                <a:cs typeface="Cambria"/>
              </a:rPr>
              <a:t>but whoever rejects the Son </a:t>
            </a:r>
          </a:p>
          <a:p>
            <a:pPr algn="ctr">
              <a:spcBef>
                <a:spcPct val="50000"/>
              </a:spcBef>
            </a:pPr>
            <a:r>
              <a:rPr lang="en-US" sz="4000" dirty="0">
                <a:solidFill>
                  <a:srgbClr val="CC0000"/>
                </a:solidFill>
                <a:latin typeface="Cambria"/>
                <a:cs typeface="Cambria"/>
              </a:rPr>
              <a:t>will not see life, </a:t>
            </a:r>
          </a:p>
          <a:p>
            <a:pPr algn="ctr">
              <a:spcBef>
                <a:spcPct val="50000"/>
              </a:spcBef>
            </a:pPr>
            <a:r>
              <a:rPr lang="en-US" sz="4000" dirty="0">
                <a:solidFill>
                  <a:srgbClr val="CC0000"/>
                </a:solidFill>
                <a:latin typeface="Cambria"/>
                <a:cs typeface="Cambria"/>
              </a:rPr>
              <a:t>for God's wrath remains on him."</a:t>
            </a:r>
          </a:p>
          <a:p>
            <a:pPr>
              <a:spcBef>
                <a:spcPct val="50000"/>
              </a:spcBef>
            </a:pPr>
            <a:endParaRPr lang="en-US" sz="4000" dirty="0">
              <a:solidFill>
                <a:srgbClr val="CC0000"/>
              </a:solidFill>
              <a:latin typeface="Cambria"/>
              <a:cs typeface="Cambri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linds(horizontal)">
                                      <p:cBhvr>
                                        <p:cTn id="7"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0698" y="-2127250"/>
            <a:ext cx="11980333" cy="8985250"/>
          </a:xfrm>
          <a:prstGeom prst="rect">
            <a:avLst/>
          </a:prstGeom>
          <a:noFill/>
          <a:ln w="9525">
            <a:noFill/>
            <a:miter lim="800000"/>
            <a:headEnd/>
            <a:tailEnd/>
          </a:ln>
        </p:spPr>
      </p:pic>
      <p:sp>
        <p:nvSpPr>
          <p:cNvPr id="14339" name="Text Box 3"/>
          <p:cNvSpPr txBox="1">
            <a:spLocks noChangeArrowheads="1"/>
          </p:cNvSpPr>
          <p:nvPr/>
        </p:nvSpPr>
        <p:spPr bwMode="auto">
          <a:xfrm>
            <a:off x="685800" y="3482876"/>
            <a:ext cx="8077200" cy="2308324"/>
          </a:xfrm>
          <a:prstGeom prst="rect">
            <a:avLst/>
          </a:prstGeom>
          <a:noFill/>
          <a:ln w="9525">
            <a:noFill/>
            <a:miter lim="800000"/>
            <a:headEnd/>
            <a:tailEnd/>
          </a:ln>
        </p:spPr>
        <p:txBody>
          <a:bodyPr>
            <a:spAutoFit/>
          </a:bodyPr>
          <a:lstStyle/>
          <a:p>
            <a:pPr algn="ctr">
              <a:spcBef>
                <a:spcPct val="50000"/>
              </a:spcBef>
            </a:pPr>
            <a:r>
              <a:rPr lang="en-US" sz="3600" dirty="0" smtClean="0">
                <a:solidFill>
                  <a:schemeClr val="bg1"/>
                </a:solidFill>
                <a:latin typeface="Cambria"/>
                <a:cs typeface="Cambria"/>
              </a:rPr>
              <a:t>The </a:t>
            </a:r>
            <a:r>
              <a:rPr lang="en-US" sz="3600" dirty="0">
                <a:solidFill>
                  <a:schemeClr val="bg1"/>
                </a:solidFill>
                <a:latin typeface="Cambria"/>
                <a:cs typeface="Cambria"/>
              </a:rPr>
              <a:t>next day John saw Jesus coming toward him and said, "Look, the Lamb of God, who takes away the sin of the world!  John 1:29</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328613"/>
            <a:ext cx="8458200" cy="6529387"/>
          </a:xfrm>
          <a:prstGeom prst="rect">
            <a:avLst/>
          </a:prstGeom>
          <a:noFill/>
          <a:ln w="9525">
            <a:noFill/>
            <a:miter lim="800000"/>
            <a:headEnd/>
            <a:tailEnd/>
          </a:ln>
        </p:spPr>
        <p:txBody>
          <a:bodyPr>
            <a:spAutoFit/>
          </a:bodyPr>
          <a:lstStyle/>
          <a:p>
            <a:pPr lvl="2" algn="ctr">
              <a:spcBef>
                <a:spcPct val="50000"/>
              </a:spcBef>
            </a:pPr>
            <a:r>
              <a:rPr lang="en-US" sz="4400" dirty="0">
                <a:solidFill>
                  <a:srgbClr val="008080"/>
                </a:solidFill>
                <a:latin typeface="Cambria"/>
                <a:cs typeface="Cambria"/>
              </a:rPr>
              <a:t>John 5:24  </a:t>
            </a:r>
          </a:p>
          <a:p>
            <a:pPr lvl="2" algn="ctr">
              <a:spcBef>
                <a:spcPct val="50000"/>
              </a:spcBef>
            </a:pPr>
            <a:r>
              <a:rPr lang="en-US" sz="3600" dirty="0">
                <a:solidFill>
                  <a:srgbClr val="CC0000"/>
                </a:solidFill>
                <a:latin typeface="Cambria"/>
                <a:cs typeface="Cambria"/>
              </a:rPr>
              <a:t>Verily, verily, I say unto you, He that </a:t>
            </a:r>
            <a:r>
              <a:rPr lang="en-US" sz="3600" dirty="0" err="1">
                <a:solidFill>
                  <a:srgbClr val="CC0000"/>
                </a:solidFill>
                <a:latin typeface="Cambria"/>
                <a:cs typeface="Cambria"/>
              </a:rPr>
              <a:t>heareth</a:t>
            </a:r>
            <a:r>
              <a:rPr lang="en-US" sz="3600" dirty="0">
                <a:solidFill>
                  <a:srgbClr val="CC0000"/>
                </a:solidFill>
                <a:latin typeface="Cambria"/>
                <a:cs typeface="Cambria"/>
              </a:rPr>
              <a:t> my word, </a:t>
            </a:r>
          </a:p>
          <a:p>
            <a:pPr lvl="2" algn="ctr">
              <a:spcBef>
                <a:spcPct val="50000"/>
              </a:spcBef>
            </a:pPr>
            <a:r>
              <a:rPr lang="en-US" sz="3600" dirty="0">
                <a:solidFill>
                  <a:srgbClr val="CC0000"/>
                </a:solidFill>
                <a:latin typeface="Cambria"/>
                <a:cs typeface="Cambria"/>
              </a:rPr>
              <a:t>and believeth on him that sent me, hath everlasting life, </a:t>
            </a:r>
          </a:p>
          <a:p>
            <a:pPr lvl="2" algn="ctr">
              <a:spcBef>
                <a:spcPct val="50000"/>
              </a:spcBef>
            </a:pPr>
            <a:r>
              <a:rPr lang="en-US" sz="3600" dirty="0">
                <a:solidFill>
                  <a:srgbClr val="CC0000"/>
                </a:solidFill>
                <a:latin typeface="Cambria"/>
                <a:cs typeface="Cambria"/>
              </a:rPr>
              <a:t>and shall not come into condemnation; </a:t>
            </a:r>
          </a:p>
          <a:p>
            <a:pPr lvl="2" algn="ctr">
              <a:spcBef>
                <a:spcPct val="50000"/>
              </a:spcBef>
            </a:pPr>
            <a:r>
              <a:rPr lang="en-US" sz="3600" dirty="0">
                <a:solidFill>
                  <a:srgbClr val="CC0000"/>
                </a:solidFill>
                <a:latin typeface="Cambria"/>
                <a:cs typeface="Cambria"/>
              </a:rPr>
              <a:t>but is </a:t>
            </a:r>
            <a:r>
              <a:rPr lang="en-US" sz="3600" u="sng" dirty="0">
                <a:solidFill>
                  <a:srgbClr val="CC0000"/>
                </a:solidFill>
                <a:latin typeface="Cambria"/>
                <a:cs typeface="Cambria"/>
              </a:rPr>
              <a:t>passed</a:t>
            </a:r>
            <a:r>
              <a:rPr lang="en-US" sz="3600" dirty="0">
                <a:solidFill>
                  <a:srgbClr val="CC0000"/>
                </a:solidFill>
                <a:latin typeface="Cambria"/>
                <a:cs typeface="Cambria"/>
              </a:rPr>
              <a:t> from death unto </a:t>
            </a:r>
            <a:r>
              <a:rPr lang="en-US" sz="3600" b="1" dirty="0">
                <a:solidFill>
                  <a:srgbClr val="CC0000"/>
                </a:solidFill>
                <a:latin typeface="Cambria"/>
                <a:cs typeface="Cambria"/>
              </a:rPr>
              <a:t>life.</a:t>
            </a:r>
            <a:r>
              <a:rPr lang="en-US" sz="3600" dirty="0">
                <a:solidFill>
                  <a:srgbClr val="CC0000"/>
                </a:solidFill>
                <a:latin typeface="Cambria"/>
                <a:cs typeface="Cambria"/>
              </a:rPr>
              <a:t> </a:t>
            </a:r>
          </a:p>
          <a:p>
            <a:pPr>
              <a:spcBef>
                <a:spcPct val="50000"/>
              </a:spcBef>
            </a:pPr>
            <a:endParaRPr lang="en-US" sz="3600" dirty="0">
              <a:solidFill>
                <a:srgbClr val="CC0000"/>
              </a:solidFill>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in)">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Documents and Settings\Tim Hyslip\My Documents\My Pictures\i stock photo\the kiddush.jpg"/>
          <p:cNvPicPr>
            <a:picLocks noChangeAspect="1" noChangeArrowheads="1"/>
          </p:cNvPicPr>
          <p:nvPr/>
        </p:nvPicPr>
        <p:blipFill>
          <a:blip r:embed="rId3" cstate="print"/>
          <a:srcRect/>
          <a:stretch>
            <a:fillRect/>
          </a:stretch>
        </p:blipFill>
        <p:spPr bwMode="auto">
          <a:xfrm>
            <a:off x="3886200" y="2487440"/>
            <a:ext cx="4832350" cy="4370560"/>
          </a:xfrm>
          <a:prstGeom prst="rect">
            <a:avLst/>
          </a:prstGeom>
          <a:noFill/>
          <a:ln w="9525">
            <a:noFill/>
            <a:miter lim="800000"/>
            <a:headEnd/>
            <a:tailEnd/>
          </a:ln>
        </p:spPr>
      </p:pic>
      <p:pic>
        <p:nvPicPr>
          <p:cNvPr id="33795" name="Picture 4" descr="C:\Documents and Settings\Tim Hyslip\My Documents\My Pictures\i stock photo\iStock_000000651630Small.jpg"/>
          <p:cNvPicPr>
            <a:picLocks noChangeAspect="1" noChangeArrowheads="1"/>
          </p:cNvPicPr>
          <p:nvPr/>
        </p:nvPicPr>
        <p:blipFill>
          <a:blip r:embed="rId4"/>
          <a:srcRect/>
          <a:stretch>
            <a:fillRect/>
          </a:stretch>
        </p:blipFill>
        <p:spPr bwMode="auto">
          <a:xfrm>
            <a:off x="0" y="3810000"/>
            <a:ext cx="4468976" cy="3048000"/>
          </a:xfrm>
          <a:prstGeom prst="rect">
            <a:avLst/>
          </a:prstGeom>
          <a:noFill/>
          <a:ln w="9525">
            <a:noFill/>
            <a:miter lim="800000"/>
            <a:headEnd/>
            <a:tailEnd/>
          </a:ln>
        </p:spPr>
      </p:pic>
      <p:sp>
        <p:nvSpPr>
          <p:cNvPr id="15366" name="Text Box 6"/>
          <p:cNvSpPr txBox="1">
            <a:spLocks noChangeArrowheads="1"/>
          </p:cNvSpPr>
          <p:nvPr/>
        </p:nvSpPr>
        <p:spPr bwMode="auto">
          <a:xfrm>
            <a:off x="228600" y="304800"/>
            <a:ext cx="7239000" cy="2286000"/>
          </a:xfrm>
          <a:prstGeom prst="rect">
            <a:avLst/>
          </a:prstGeom>
          <a:noFill/>
          <a:ln w="9525">
            <a:noFill/>
            <a:miter lim="800000"/>
            <a:headEnd/>
            <a:tailEnd/>
          </a:ln>
        </p:spPr>
        <p:txBody>
          <a:bodyPr>
            <a:spAutoFit/>
          </a:bodyPr>
          <a:lstStyle/>
          <a:p>
            <a:pPr>
              <a:spcBef>
                <a:spcPct val="50000"/>
              </a:spcBef>
            </a:pPr>
            <a:r>
              <a:rPr lang="en-US" sz="3200" b="1" dirty="0">
                <a:latin typeface="Cambria"/>
                <a:cs typeface="Cambria"/>
              </a:rPr>
              <a:t>Exodus 12:8</a:t>
            </a:r>
          </a:p>
          <a:p>
            <a:pPr>
              <a:spcBef>
                <a:spcPct val="50000"/>
              </a:spcBef>
            </a:pPr>
            <a:r>
              <a:rPr lang="en-US" sz="3200" dirty="0">
                <a:latin typeface="Cambria"/>
                <a:cs typeface="Cambria"/>
              </a:rPr>
              <a:t>That same night they are to eat the meat roasted over the fire, along with bitter herbs, and </a:t>
            </a:r>
            <a:r>
              <a:rPr lang="en-US" sz="3200" b="1" dirty="0">
                <a:latin typeface="Cambria"/>
                <a:cs typeface="Cambria"/>
              </a:rPr>
              <a:t>bread made without yeast.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0-#ppt_w/2"/>
                                          </p:val>
                                        </p:tav>
                                        <p:tav tm="100000">
                                          <p:val>
                                            <p:strVal val="#ppt_x"/>
                                          </p:val>
                                        </p:tav>
                                      </p:tavLst>
                                    </p:anim>
                                    <p:anim calcmode="lin" valueType="num">
                                      <p:cBhvr additive="base">
                                        <p:cTn id="8" dur="500" fill="hold"/>
                                        <p:tgtEl>
                                          <p:spTgt spid="1536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36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5800" y="457200"/>
            <a:ext cx="7848600" cy="579438"/>
          </a:xfrm>
          <a:prstGeom prst="rect">
            <a:avLst/>
          </a:prstGeom>
          <a:noFill/>
          <a:ln w="9525">
            <a:noFill/>
            <a:miter lim="800000"/>
            <a:headEnd/>
            <a:tailEnd/>
          </a:ln>
        </p:spPr>
        <p:txBody>
          <a:bodyPr>
            <a:spAutoFit/>
          </a:bodyPr>
          <a:lstStyle/>
          <a:p>
            <a:pPr algn="ctr">
              <a:spcBef>
                <a:spcPct val="50000"/>
              </a:spcBef>
            </a:pPr>
            <a:r>
              <a:rPr lang="en-US" sz="3200" b="1" dirty="0">
                <a:latin typeface="Cambria"/>
                <a:cs typeface="Cambria"/>
              </a:rPr>
              <a:t>The </a:t>
            </a:r>
            <a:r>
              <a:rPr lang="en-US" sz="3200" b="1" dirty="0" err="1">
                <a:latin typeface="Cambria"/>
                <a:cs typeface="Cambria"/>
              </a:rPr>
              <a:t>Matzah</a:t>
            </a:r>
            <a:r>
              <a:rPr lang="en-US" sz="3200" b="1" dirty="0">
                <a:latin typeface="Cambria"/>
                <a:cs typeface="Cambria"/>
              </a:rPr>
              <a:t>- Or Unleavened Bread</a:t>
            </a:r>
          </a:p>
        </p:txBody>
      </p:sp>
      <p:pic>
        <p:nvPicPr>
          <p:cNvPr id="34819" name="Picture 3" descr="C:\Documents and Settings\Tim Hyslip\My Documents\My Pictures\i stock photo\afikomen.jpg"/>
          <p:cNvPicPr>
            <a:picLocks noChangeAspect="1" noChangeArrowheads="1"/>
          </p:cNvPicPr>
          <p:nvPr/>
        </p:nvPicPr>
        <p:blipFill>
          <a:blip r:embed="rId3"/>
          <a:srcRect/>
          <a:stretch>
            <a:fillRect/>
          </a:stretch>
        </p:blipFill>
        <p:spPr bwMode="auto">
          <a:xfrm>
            <a:off x="3505200" y="3048000"/>
            <a:ext cx="5257800" cy="3505200"/>
          </a:xfrm>
          <a:prstGeom prst="rect">
            <a:avLst/>
          </a:prstGeom>
          <a:noFill/>
          <a:ln w="9525">
            <a:noFill/>
            <a:miter lim="800000"/>
            <a:headEnd/>
            <a:tailEnd/>
          </a:ln>
        </p:spPr>
      </p:pic>
      <p:sp>
        <p:nvSpPr>
          <p:cNvPr id="17412" name="Text Box 4"/>
          <p:cNvSpPr txBox="1">
            <a:spLocks noChangeArrowheads="1"/>
          </p:cNvSpPr>
          <p:nvPr/>
        </p:nvSpPr>
        <p:spPr bwMode="auto">
          <a:xfrm>
            <a:off x="304800" y="1066800"/>
            <a:ext cx="8305800" cy="1954381"/>
          </a:xfrm>
          <a:prstGeom prst="rect">
            <a:avLst/>
          </a:prstGeom>
          <a:noFill/>
          <a:ln w="9525">
            <a:noFill/>
            <a:miter lim="800000"/>
            <a:headEnd/>
            <a:tailEnd/>
          </a:ln>
        </p:spPr>
        <p:txBody>
          <a:bodyPr>
            <a:spAutoFit/>
          </a:bodyPr>
          <a:lstStyle/>
          <a:p>
            <a:pPr>
              <a:spcBef>
                <a:spcPct val="50000"/>
              </a:spcBef>
            </a:pPr>
            <a:r>
              <a:rPr lang="en-US" sz="2200" b="1" dirty="0">
                <a:latin typeface="Cambria"/>
                <a:cs typeface="Cambria"/>
              </a:rPr>
              <a:t>1 Corinthians 5:6-8</a:t>
            </a:r>
            <a:r>
              <a:rPr lang="en-US" sz="2200" dirty="0">
                <a:latin typeface="Cambria"/>
                <a:cs typeface="Cambria"/>
              </a:rPr>
              <a:t> Your boasting is not good. Don't you know that a little yeast works through the whole batch of dough? </a:t>
            </a:r>
          </a:p>
          <a:p>
            <a:pPr>
              <a:spcBef>
                <a:spcPct val="50000"/>
              </a:spcBef>
            </a:pPr>
            <a:r>
              <a:rPr lang="en-US" sz="2200" dirty="0">
                <a:latin typeface="Cambria"/>
                <a:cs typeface="Cambria"/>
              </a:rPr>
              <a:t>7Get rid of the old yeast that you may be a new batch without yeast—as you really are. For Messiah (Christ), our Passover lamb, has been sacrificed. </a:t>
            </a:r>
          </a:p>
        </p:txBody>
      </p:sp>
      <p:sp>
        <p:nvSpPr>
          <p:cNvPr id="17413" name="Text Box 5"/>
          <p:cNvSpPr txBox="1">
            <a:spLocks noChangeArrowheads="1"/>
          </p:cNvSpPr>
          <p:nvPr/>
        </p:nvSpPr>
        <p:spPr bwMode="auto">
          <a:xfrm>
            <a:off x="304800" y="3124200"/>
            <a:ext cx="2971800" cy="3354764"/>
          </a:xfrm>
          <a:prstGeom prst="rect">
            <a:avLst/>
          </a:prstGeom>
          <a:noFill/>
          <a:ln w="9525">
            <a:noFill/>
            <a:miter lim="800000"/>
            <a:headEnd/>
            <a:tailEnd/>
          </a:ln>
        </p:spPr>
        <p:txBody>
          <a:bodyPr>
            <a:spAutoFit/>
          </a:bodyPr>
          <a:lstStyle/>
          <a:p>
            <a:pPr>
              <a:spcBef>
                <a:spcPct val="50000"/>
              </a:spcBef>
            </a:pPr>
            <a:r>
              <a:rPr lang="en-US" sz="2200" dirty="0"/>
              <a:t>8Therefore </a:t>
            </a:r>
            <a:r>
              <a:rPr lang="en-US" sz="2200" b="1" dirty="0"/>
              <a:t>let us keep the Festival</a:t>
            </a:r>
            <a:r>
              <a:rPr lang="en-US" sz="2200" dirty="0"/>
              <a:t>, not with the old yeast, the yeast of malice and wickedness, but with bread without yeast, the bread of sincerity and truth. </a:t>
            </a:r>
          </a:p>
          <a:p>
            <a:pPr>
              <a:spcBef>
                <a:spcPct val="50000"/>
              </a:spcBef>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wipe(left)">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wipe(left)">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additive="base">
                                        <p:cTn id="17" dur="500" fill="hold"/>
                                        <p:tgtEl>
                                          <p:spTgt spid="17413"/>
                                        </p:tgtEl>
                                        <p:attrNameLst>
                                          <p:attrName>ppt_x</p:attrName>
                                        </p:attrNameLst>
                                      </p:cBhvr>
                                      <p:tavLst>
                                        <p:tav tm="0">
                                          <p:val>
                                            <p:strVal val="0-#ppt_w/2"/>
                                          </p:val>
                                        </p:tav>
                                        <p:tav tm="100000">
                                          <p:val>
                                            <p:strVal val="#ppt_x"/>
                                          </p:val>
                                        </p:tav>
                                      </p:tavLst>
                                    </p:anim>
                                    <p:anim calcmode="lin" valueType="num">
                                      <p:cBhvr additive="base">
                                        <p:cTn id="1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P spid="174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5800" y="228600"/>
            <a:ext cx="7848600" cy="579438"/>
          </a:xfrm>
          <a:prstGeom prst="rect">
            <a:avLst/>
          </a:prstGeom>
          <a:noFill/>
          <a:ln w="9525">
            <a:noFill/>
            <a:miter lim="800000"/>
            <a:headEnd/>
            <a:tailEnd/>
          </a:ln>
        </p:spPr>
        <p:txBody>
          <a:bodyPr>
            <a:spAutoFit/>
          </a:bodyPr>
          <a:lstStyle/>
          <a:p>
            <a:pPr algn="ctr">
              <a:spcBef>
                <a:spcPct val="50000"/>
              </a:spcBef>
            </a:pPr>
            <a:r>
              <a:rPr lang="en-US" sz="3200" b="1" dirty="0">
                <a:latin typeface="Cambria"/>
                <a:cs typeface="Cambria"/>
              </a:rPr>
              <a:t>The </a:t>
            </a:r>
            <a:r>
              <a:rPr lang="en-US" sz="3200" b="1" dirty="0" err="1">
                <a:latin typeface="Cambria"/>
                <a:cs typeface="Cambria"/>
              </a:rPr>
              <a:t>Matzah</a:t>
            </a:r>
            <a:r>
              <a:rPr lang="en-US" sz="3200" b="1" dirty="0">
                <a:latin typeface="Cambria"/>
                <a:cs typeface="Cambria"/>
              </a:rPr>
              <a:t>- Or Unleavened Bread</a:t>
            </a:r>
          </a:p>
        </p:txBody>
      </p:sp>
      <p:pic>
        <p:nvPicPr>
          <p:cNvPr id="35843" name="Picture 3" descr="C:\Documents and Settings\Tim Hyslip\My Documents\My Pictures\i stock photo\afikomen.jpg"/>
          <p:cNvPicPr>
            <a:picLocks noChangeAspect="1" noChangeArrowheads="1"/>
          </p:cNvPicPr>
          <p:nvPr/>
        </p:nvPicPr>
        <p:blipFill>
          <a:blip r:embed="rId4"/>
          <a:srcRect/>
          <a:stretch>
            <a:fillRect/>
          </a:stretch>
        </p:blipFill>
        <p:spPr bwMode="auto">
          <a:xfrm>
            <a:off x="3657600" y="2667000"/>
            <a:ext cx="5257800" cy="3505200"/>
          </a:xfrm>
          <a:prstGeom prst="rect">
            <a:avLst/>
          </a:prstGeom>
          <a:noFill/>
          <a:ln w="9525">
            <a:noFill/>
            <a:miter lim="800000"/>
            <a:headEnd/>
            <a:tailEnd/>
          </a:ln>
        </p:spPr>
      </p:pic>
      <p:sp>
        <p:nvSpPr>
          <p:cNvPr id="18436" name="Text Box 4"/>
          <p:cNvSpPr txBox="1">
            <a:spLocks noChangeArrowheads="1"/>
          </p:cNvSpPr>
          <p:nvPr/>
        </p:nvSpPr>
        <p:spPr bwMode="auto">
          <a:xfrm>
            <a:off x="304800" y="914400"/>
            <a:ext cx="8305800" cy="1160463"/>
          </a:xfrm>
          <a:prstGeom prst="rect">
            <a:avLst/>
          </a:prstGeom>
          <a:noFill/>
          <a:ln w="9525">
            <a:noFill/>
            <a:miter lim="800000"/>
            <a:headEnd/>
            <a:tailEnd/>
          </a:ln>
        </p:spPr>
        <p:txBody>
          <a:bodyPr>
            <a:spAutoFit/>
          </a:bodyPr>
          <a:lstStyle/>
          <a:p>
            <a:pPr>
              <a:spcBef>
                <a:spcPct val="50000"/>
              </a:spcBef>
            </a:pPr>
            <a:r>
              <a:rPr lang="en-US" sz="2800" dirty="0">
                <a:solidFill>
                  <a:srgbClr val="000099"/>
                </a:solidFill>
                <a:latin typeface="Cambria"/>
                <a:cs typeface="Cambria"/>
              </a:rPr>
              <a:t>Notice how the </a:t>
            </a:r>
            <a:r>
              <a:rPr lang="en-US" sz="2800" dirty="0" err="1">
                <a:solidFill>
                  <a:srgbClr val="000099"/>
                </a:solidFill>
                <a:latin typeface="Cambria"/>
                <a:cs typeface="Cambria"/>
              </a:rPr>
              <a:t>matzah</a:t>
            </a:r>
            <a:r>
              <a:rPr lang="en-US" sz="2800" dirty="0">
                <a:solidFill>
                  <a:srgbClr val="000099"/>
                </a:solidFill>
                <a:latin typeface="Cambria"/>
                <a:cs typeface="Cambria"/>
              </a:rPr>
              <a:t> has piercings through it?</a:t>
            </a:r>
          </a:p>
          <a:p>
            <a:pPr>
              <a:spcBef>
                <a:spcPct val="50000"/>
              </a:spcBef>
            </a:pPr>
            <a:r>
              <a:rPr lang="en-US" sz="2800" dirty="0">
                <a:solidFill>
                  <a:srgbClr val="000099"/>
                </a:solidFill>
                <a:latin typeface="Cambria"/>
                <a:cs typeface="Cambria"/>
              </a:rPr>
              <a:t>See how, because of the way it is baked, it is striped?</a:t>
            </a:r>
          </a:p>
        </p:txBody>
      </p:sp>
      <p:sp>
        <p:nvSpPr>
          <p:cNvPr id="18438" name="Rectangle 6"/>
          <p:cNvSpPr>
            <a:spLocks noChangeArrowheads="1"/>
          </p:cNvSpPr>
          <p:nvPr/>
        </p:nvSpPr>
        <p:spPr bwMode="auto">
          <a:xfrm>
            <a:off x="0" y="1981200"/>
            <a:ext cx="3505200" cy="4832093"/>
          </a:xfrm>
          <a:prstGeom prst="rect">
            <a:avLst/>
          </a:prstGeom>
          <a:noFill/>
          <a:ln w="9525">
            <a:noFill/>
            <a:miter lim="800000"/>
            <a:headEnd/>
            <a:tailEnd/>
          </a:ln>
        </p:spPr>
        <p:txBody>
          <a:bodyPr>
            <a:spAutoFit/>
          </a:bodyPr>
          <a:lstStyle/>
          <a:p>
            <a:pPr algn="ctr" eaLnBrk="0" hangingPunct="0"/>
            <a:r>
              <a:rPr lang="en-US" sz="2800" dirty="0">
                <a:solidFill>
                  <a:srgbClr val="CC0000"/>
                </a:solidFill>
                <a:latin typeface="Cambria"/>
                <a:cs typeface="Cambria"/>
              </a:rPr>
              <a:t>Isaiah 53:5 (KJV)</a:t>
            </a:r>
          </a:p>
          <a:p>
            <a:pPr algn="ctr"/>
            <a:r>
              <a:rPr lang="en-US" sz="2800" dirty="0">
                <a:solidFill>
                  <a:srgbClr val="CC0000"/>
                </a:solidFill>
                <a:latin typeface="Cambria"/>
                <a:cs typeface="Cambria"/>
              </a:rPr>
              <a:t>5But he was wounded (or pierced) for our transgressions, he was bruised for our iniquities: the chastisement of our peace was upon him; and with his stripes we are healed.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additive="base">
                                        <p:cTn id="13" dur="500" fill="hold"/>
                                        <p:tgtEl>
                                          <p:spTgt spid="18438"/>
                                        </p:tgtEl>
                                        <p:attrNameLst>
                                          <p:attrName>ppt_x</p:attrName>
                                        </p:attrNameLst>
                                      </p:cBhvr>
                                      <p:tavLst>
                                        <p:tav tm="0">
                                          <p:val>
                                            <p:strVal val="0-#ppt_w/2"/>
                                          </p:val>
                                        </p:tav>
                                        <p:tav tm="100000">
                                          <p:val>
                                            <p:strVal val="#ppt_x"/>
                                          </p:val>
                                        </p:tav>
                                      </p:tavLst>
                                    </p:anim>
                                    <p:anim calcmode="lin" valueType="num">
                                      <p:cBhvr additive="base">
                                        <p:cTn id="14"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Tim Hyslip\My Documents\My Pictures\i stock photo\the kiddush.jpg"/>
          <p:cNvPicPr>
            <a:picLocks noChangeAspect="1" noChangeArrowheads="1"/>
          </p:cNvPicPr>
          <p:nvPr/>
        </p:nvPicPr>
        <p:blipFill>
          <a:blip r:embed="rId3"/>
          <a:srcRect/>
          <a:stretch>
            <a:fillRect/>
          </a:stretch>
        </p:blipFill>
        <p:spPr bwMode="auto">
          <a:xfrm>
            <a:off x="-990600" y="1905000"/>
            <a:ext cx="5105400" cy="4618038"/>
          </a:xfrm>
          <a:prstGeom prst="rect">
            <a:avLst/>
          </a:prstGeom>
          <a:noFill/>
          <a:ln w="9525">
            <a:noFill/>
            <a:miter lim="800000"/>
            <a:headEnd/>
            <a:tailEnd/>
          </a:ln>
        </p:spPr>
      </p:pic>
      <p:sp>
        <p:nvSpPr>
          <p:cNvPr id="36867" name="Text Box 3"/>
          <p:cNvSpPr txBox="1">
            <a:spLocks noChangeArrowheads="1"/>
          </p:cNvSpPr>
          <p:nvPr/>
        </p:nvSpPr>
        <p:spPr bwMode="auto">
          <a:xfrm>
            <a:off x="533400" y="304800"/>
            <a:ext cx="8153400" cy="641350"/>
          </a:xfrm>
          <a:prstGeom prst="rect">
            <a:avLst/>
          </a:prstGeom>
          <a:noFill/>
          <a:ln w="9525">
            <a:noFill/>
            <a:miter lim="800000"/>
            <a:headEnd/>
            <a:tailEnd/>
          </a:ln>
        </p:spPr>
        <p:txBody>
          <a:bodyPr>
            <a:spAutoFit/>
          </a:bodyPr>
          <a:lstStyle/>
          <a:p>
            <a:pPr>
              <a:spcBef>
                <a:spcPct val="50000"/>
              </a:spcBef>
            </a:pPr>
            <a:r>
              <a:rPr lang="en-US" sz="3600" b="1" dirty="0">
                <a:latin typeface="Cambria"/>
                <a:cs typeface="Cambria"/>
              </a:rPr>
              <a:t>The Cup of Proposal and Redemption</a:t>
            </a:r>
          </a:p>
        </p:txBody>
      </p:sp>
      <p:sp>
        <p:nvSpPr>
          <p:cNvPr id="19460" name="Text Box 4"/>
          <p:cNvSpPr txBox="1">
            <a:spLocks noChangeArrowheads="1"/>
          </p:cNvSpPr>
          <p:nvPr/>
        </p:nvSpPr>
        <p:spPr bwMode="auto">
          <a:xfrm>
            <a:off x="3657600" y="1143000"/>
            <a:ext cx="5257800" cy="4324260"/>
          </a:xfrm>
          <a:prstGeom prst="rect">
            <a:avLst/>
          </a:prstGeom>
          <a:noFill/>
          <a:ln w="9525">
            <a:noFill/>
            <a:miter lim="800000"/>
            <a:headEnd/>
            <a:tailEnd/>
          </a:ln>
        </p:spPr>
        <p:txBody>
          <a:bodyPr>
            <a:spAutoFit/>
          </a:bodyPr>
          <a:lstStyle/>
          <a:p>
            <a:pPr>
              <a:spcBef>
                <a:spcPct val="50000"/>
              </a:spcBef>
            </a:pPr>
            <a:r>
              <a:rPr lang="en-US" sz="2200" dirty="0">
                <a:latin typeface="Cambria"/>
                <a:cs typeface="Cambria"/>
              </a:rPr>
              <a:t>27 Then he took the cup, gave thanks and offered it to them, saying, "Drink from it, all of you.</a:t>
            </a:r>
          </a:p>
          <a:p>
            <a:pPr>
              <a:spcBef>
                <a:spcPct val="50000"/>
              </a:spcBef>
            </a:pPr>
            <a:r>
              <a:rPr lang="en-US" sz="2200" dirty="0">
                <a:latin typeface="Cambria"/>
                <a:cs typeface="Cambria"/>
              </a:rPr>
              <a:t> 28 This is my blood of the covenant, which is poured out for many for the forgiveness of sins. </a:t>
            </a:r>
          </a:p>
          <a:p>
            <a:pPr>
              <a:spcBef>
                <a:spcPct val="50000"/>
              </a:spcBef>
            </a:pPr>
            <a:r>
              <a:rPr lang="en-US" sz="2200" dirty="0">
                <a:latin typeface="Cambria"/>
                <a:cs typeface="Cambria"/>
              </a:rPr>
              <a:t>29 I tell you, </a:t>
            </a:r>
            <a:r>
              <a:rPr lang="en-US" sz="2200" i="1" dirty="0">
                <a:latin typeface="Cambria"/>
                <a:cs typeface="Cambria"/>
              </a:rPr>
              <a:t>I will not drink of this fruit of the vine from now on until that day when I drink it anew with you in my Father's kingdom." </a:t>
            </a:r>
          </a:p>
          <a:p>
            <a:pPr>
              <a:spcBef>
                <a:spcPct val="50000"/>
              </a:spcBef>
            </a:pPr>
            <a:r>
              <a:rPr lang="en-US" sz="2200" b="1" dirty="0">
                <a:latin typeface="Cambria"/>
                <a:cs typeface="Cambria"/>
              </a:rPr>
              <a:t>Matthew 26:27-29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Tim Hyslip\My Documents\My Pictures\i stock photo\the kiddush.jpg"/>
          <p:cNvPicPr>
            <a:picLocks noChangeAspect="1" noChangeArrowheads="1"/>
          </p:cNvPicPr>
          <p:nvPr/>
        </p:nvPicPr>
        <p:blipFill>
          <a:blip r:embed="rId4"/>
          <a:srcRect/>
          <a:stretch>
            <a:fillRect/>
          </a:stretch>
        </p:blipFill>
        <p:spPr bwMode="auto">
          <a:xfrm>
            <a:off x="-990600" y="1905000"/>
            <a:ext cx="5105400" cy="4618038"/>
          </a:xfrm>
          <a:prstGeom prst="rect">
            <a:avLst/>
          </a:prstGeom>
          <a:noFill/>
          <a:ln w="9525">
            <a:noFill/>
            <a:miter lim="800000"/>
            <a:headEnd/>
            <a:tailEnd/>
          </a:ln>
        </p:spPr>
      </p:pic>
      <p:sp>
        <p:nvSpPr>
          <p:cNvPr id="37891" name="Text Box 3"/>
          <p:cNvSpPr txBox="1">
            <a:spLocks noChangeArrowheads="1"/>
          </p:cNvSpPr>
          <p:nvPr/>
        </p:nvSpPr>
        <p:spPr bwMode="auto">
          <a:xfrm>
            <a:off x="533400" y="304800"/>
            <a:ext cx="8153400" cy="641350"/>
          </a:xfrm>
          <a:prstGeom prst="rect">
            <a:avLst/>
          </a:prstGeom>
          <a:noFill/>
          <a:ln w="9525">
            <a:noFill/>
            <a:miter lim="800000"/>
            <a:headEnd/>
            <a:tailEnd/>
          </a:ln>
        </p:spPr>
        <p:txBody>
          <a:bodyPr>
            <a:spAutoFit/>
          </a:bodyPr>
          <a:lstStyle/>
          <a:p>
            <a:pPr>
              <a:spcBef>
                <a:spcPct val="50000"/>
              </a:spcBef>
            </a:pPr>
            <a:r>
              <a:rPr lang="en-US" sz="3600" b="1" dirty="0">
                <a:latin typeface="Cambria"/>
                <a:cs typeface="Cambria"/>
              </a:rPr>
              <a:t>The Cup of Proposal and Redemption</a:t>
            </a:r>
          </a:p>
        </p:txBody>
      </p:sp>
      <p:sp>
        <p:nvSpPr>
          <p:cNvPr id="20484" name="Text Box 4"/>
          <p:cNvSpPr txBox="1">
            <a:spLocks noChangeArrowheads="1"/>
          </p:cNvSpPr>
          <p:nvPr/>
        </p:nvSpPr>
        <p:spPr bwMode="auto">
          <a:xfrm>
            <a:off x="3657600" y="1295400"/>
            <a:ext cx="4876800" cy="2362200"/>
          </a:xfrm>
          <a:prstGeom prst="rect">
            <a:avLst/>
          </a:prstGeom>
          <a:noFill/>
          <a:ln w="9525">
            <a:noFill/>
            <a:miter lim="800000"/>
            <a:headEnd/>
            <a:tailEnd/>
          </a:ln>
        </p:spPr>
        <p:txBody>
          <a:bodyPr wrap="square">
            <a:spAutoFit/>
          </a:bodyPr>
          <a:lstStyle/>
          <a:p>
            <a:pPr>
              <a:spcBef>
                <a:spcPct val="50000"/>
              </a:spcBef>
            </a:pPr>
            <a:r>
              <a:rPr lang="en-US" sz="2200" dirty="0">
                <a:latin typeface="Cambria"/>
                <a:cs typeface="Cambria"/>
              </a:rPr>
              <a:t>39Going a little farther, he fell with his face to the ground and prayed, "My Father, if it is possible, may this cup be taken from me. Yet not as I will, but as you will." </a:t>
            </a:r>
            <a:r>
              <a:rPr lang="en-US" sz="2200" i="1" dirty="0">
                <a:latin typeface="Cambria"/>
                <a:cs typeface="Cambria"/>
              </a:rPr>
              <a:t> </a:t>
            </a:r>
          </a:p>
          <a:p>
            <a:pPr>
              <a:spcBef>
                <a:spcPct val="50000"/>
              </a:spcBef>
            </a:pPr>
            <a:r>
              <a:rPr lang="en-US" sz="2200" b="1" dirty="0">
                <a:latin typeface="Cambria"/>
                <a:cs typeface="Cambria"/>
              </a:rPr>
              <a:t>Matthew 26:39</a:t>
            </a:r>
          </a:p>
        </p:txBody>
      </p:sp>
      <p:sp>
        <p:nvSpPr>
          <p:cNvPr id="20485" name="Text Box 5"/>
          <p:cNvSpPr txBox="1">
            <a:spLocks noChangeArrowheads="1"/>
          </p:cNvSpPr>
          <p:nvPr/>
        </p:nvSpPr>
        <p:spPr bwMode="auto">
          <a:xfrm>
            <a:off x="3733800" y="3810000"/>
            <a:ext cx="5029200" cy="954107"/>
          </a:xfrm>
          <a:prstGeom prst="rect">
            <a:avLst/>
          </a:prstGeom>
          <a:noFill/>
          <a:ln w="9525">
            <a:noFill/>
            <a:miter lim="800000"/>
            <a:headEnd/>
            <a:tailEnd/>
          </a:ln>
        </p:spPr>
        <p:txBody>
          <a:bodyPr wrap="square">
            <a:spAutoFit/>
          </a:bodyPr>
          <a:lstStyle/>
          <a:p>
            <a:pPr>
              <a:spcBef>
                <a:spcPct val="50000"/>
              </a:spcBef>
            </a:pPr>
            <a:r>
              <a:rPr lang="en-US" sz="2800" b="1" dirty="0">
                <a:latin typeface="Cambria"/>
                <a:cs typeface="Cambria"/>
              </a:rPr>
              <a:t>What was the dowry price for His bride?</a:t>
            </a:r>
          </a:p>
        </p:txBody>
      </p:sp>
      <p:sp>
        <p:nvSpPr>
          <p:cNvPr id="20486" name="Text Box 6"/>
          <p:cNvSpPr txBox="1">
            <a:spLocks noChangeArrowheads="1"/>
          </p:cNvSpPr>
          <p:nvPr/>
        </p:nvSpPr>
        <p:spPr bwMode="auto">
          <a:xfrm>
            <a:off x="3657600" y="4648200"/>
            <a:ext cx="4648200" cy="1189038"/>
          </a:xfrm>
          <a:prstGeom prst="rect">
            <a:avLst/>
          </a:prstGeom>
          <a:noFill/>
          <a:ln w="9525">
            <a:noFill/>
            <a:miter lim="800000"/>
            <a:headEnd/>
            <a:tailEnd/>
          </a:ln>
        </p:spPr>
        <p:txBody>
          <a:bodyPr>
            <a:spAutoFit/>
          </a:bodyPr>
          <a:lstStyle/>
          <a:p>
            <a:pPr>
              <a:spcBef>
                <a:spcPct val="50000"/>
              </a:spcBef>
            </a:pPr>
            <a:r>
              <a:rPr lang="en-US" sz="7200" dirty="0">
                <a:solidFill>
                  <a:srgbClr val="CC0000"/>
                </a:solidFill>
                <a:latin typeface="Cambria"/>
                <a:cs typeface="Cambria"/>
              </a:rPr>
              <a:t>His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slide(fromBottom)">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Effect transition="in" filter="box(out)">
                                      <p:cBhvr>
                                        <p:cTn id="12" dur="500"/>
                                        <p:tgtEl>
                                          <p:spTgt spid="2048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dissolve">
                                      <p:cBhvr>
                                        <p:cTn id="1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build="p" autoUpdateAnimBg="0"/>
      <p:bldP spid="2048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Tim Hyslip\My Documents\My Pictures\i stock photo\the kiddush.jpg"/>
          <p:cNvPicPr>
            <a:picLocks noChangeAspect="1" noChangeArrowheads="1"/>
          </p:cNvPicPr>
          <p:nvPr/>
        </p:nvPicPr>
        <p:blipFill>
          <a:blip r:embed="rId3"/>
          <a:srcRect/>
          <a:stretch>
            <a:fillRect/>
          </a:stretch>
        </p:blipFill>
        <p:spPr bwMode="auto">
          <a:xfrm>
            <a:off x="-381000" y="1905000"/>
            <a:ext cx="5105400" cy="4618038"/>
          </a:xfrm>
          <a:prstGeom prst="rect">
            <a:avLst/>
          </a:prstGeom>
          <a:noFill/>
          <a:ln w="9525">
            <a:noFill/>
            <a:miter lim="800000"/>
            <a:headEnd/>
            <a:tailEnd/>
          </a:ln>
        </p:spPr>
      </p:pic>
      <p:sp>
        <p:nvSpPr>
          <p:cNvPr id="38915" name="Text Box 3"/>
          <p:cNvSpPr txBox="1">
            <a:spLocks noChangeArrowheads="1"/>
          </p:cNvSpPr>
          <p:nvPr/>
        </p:nvSpPr>
        <p:spPr bwMode="auto">
          <a:xfrm>
            <a:off x="533400" y="304800"/>
            <a:ext cx="8153400" cy="641350"/>
          </a:xfrm>
          <a:prstGeom prst="rect">
            <a:avLst/>
          </a:prstGeom>
          <a:noFill/>
          <a:ln w="9525">
            <a:noFill/>
            <a:miter lim="800000"/>
            <a:headEnd/>
            <a:tailEnd/>
          </a:ln>
        </p:spPr>
        <p:txBody>
          <a:bodyPr>
            <a:spAutoFit/>
          </a:bodyPr>
          <a:lstStyle/>
          <a:p>
            <a:pPr>
              <a:spcBef>
                <a:spcPct val="50000"/>
              </a:spcBef>
            </a:pPr>
            <a:r>
              <a:rPr lang="en-US" sz="3600" b="1" dirty="0">
                <a:latin typeface="Cambria"/>
                <a:cs typeface="Cambria"/>
              </a:rPr>
              <a:t>The Cup of Proposal and Redemption</a:t>
            </a:r>
          </a:p>
        </p:txBody>
      </p:sp>
      <p:sp>
        <p:nvSpPr>
          <p:cNvPr id="21508" name="Text Box 4"/>
          <p:cNvSpPr txBox="1">
            <a:spLocks noChangeArrowheads="1"/>
          </p:cNvSpPr>
          <p:nvPr/>
        </p:nvSpPr>
        <p:spPr bwMode="auto">
          <a:xfrm>
            <a:off x="838200" y="1295400"/>
            <a:ext cx="8077200" cy="519113"/>
          </a:xfrm>
          <a:prstGeom prst="rect">
            <a:avLst/>
          </a:prstGeom>
          <a:noFill/>
          <a:ln w="9525">
            <a:noFill/>
            <a:miter lim="800000"/>
            <a:headEnd/>
            <a:tailEnd/>
          </a:ln>
        </p:spPr>
        <p:txBody>
          <a:bodyPr>
            <a:spAutoFit/>
          </a:bodyPr>
          <a:lstStyle/>
          <a:p>
            <a:pPr>
              <a:spcBef>
                <a:spcPct val="50000"/>
              </a:spcBef>
            </a:pPr>
            <a:r>
              <a:rPr lang="en-US" sz="2800" dirty="0">
                <a:latin typeface="Cambria"/>
                <a:cs typeface="Cambria"/>
              </a:rPr>
              <a:t>During the Passover Seder we drink four cups:</a:t>
            </a:r>
            <a:endParaRPr lang="en-US" sz="2800" b="1" dirty="0">
              <a:latin typeface="Cambria"/>
              <a:cs typeface="Cambria"/>
            </a:endParaRPr>
          </a:p>
        </p:txBody>
      </p:sp>
      <p:sp>
        <p:nvSpPr>
          <p:cNvPr id="38917" name="Text Box 7"/>
          <p:cNvSpPr txBox="1">
            <a:spLocks noChangeArrowheads="1"/>
          </p:cNvSpPr>
          <p:nvPr/>
        </p:nvSpPr>
        <p:spPr bwMode="auto">
          <a:xfrm>
            <a:off x="2895600" y="2133600"/>
            <a:ext cx="5334000" cy="457200"/>
          </a:xfrm>
          <a:prstGeom prst="rect">
            <a:avLst/>
          </a:prstGeom>
          <a:noFill/>
          <a:ln w="9525">
            <a:noFill/>
            <a:miter lim="800000"/>
            <a:headEnd/>
            <a:tailEnd/>
          </a:ln>
        </p:spPr>
        <p:txBody>
          <a:bodyPr>
            <a:spAutoFit/>
          </a:bodyPr>
          <a:lstStyle/>
          <a:p>
            <a:pPr>
              <a:spcBef>
                <a:spcPct val="50000"/>
              </a:spcBef>
            </a:pPr>
            <a:endParaRPr lang="en-US"/>
          </a:p>
        </p:txBody>
      </p:sp>
      <p:sp>
        <p:nvSpPr>
          <p:cNvPr id="21513" name="Text Box 9"/>
          <p:cNvSpPr txBox="1">
            <a:spLocks noChangeArrowheads="1"/>
          </p:cNvSpPr>
          <p:nvPr/>
        </p:nvSpPr>
        <p:spPr bwMode="auto">
          <a:xfrm>
            <a:off x="4648200" y="2362200"/>
            <a:ext cx="4114800" cy="2462212"/>
          </a:xfrm>
          <a:prstGeom prst="rect">
            <a:avLst/>
          </a:prstGeom>
          <a:noFill/>
          <a:ln w="9525">
            <a:noFill/>
            <a:miter lim="800000"/>
            <a:headEnd/>
            <a:tailEnd/>
          </a:ln>
        </p:spPr>
        <p:txBody>
          <a:bodyPr wrap="square">
            <a:spAutoFit/>
          </a:bodyPr>
          <a:lstStyle/>
          <a:p>
            <a:pPr>
              <a:spcBef>
                <a:spcPct val="50000"/>
              </a:spcBef>
            </a:pPr>
            <a:r>
              <a:rPr lang="en-US" sz="2800" dirty="0"/>
              <a:t>Sanctification</a:t>
            </a:r>
          </a:p>
          <a:p>
            <a:pPr>
              <a:spcBef>
                <a:spcPct val="50000"/>
              </a:spcBef>
            </a:pPr>
            <a:r>
              <a:rPr lang="en-US" sz="2800" dirty="0"/>
              <a:t>Deliverance</a:t>
            </a:r>
          </a:p>
          <a:p>
            <a:pPr>
              <a:spcBef>
                <a:spcPct val="50000"/>
              </a:spcBef>
            </a:pPr>
            <a:r>
              <a:rPr lang="en-US" sz="2800" dirty="0">
                <a:solidFill>
                  <a:srgbClr val="CC0000"/>
                </a:solidFill>
              </a:rPr>
              <a:t>Redemption</a:t>
            </a:r>
          </a:p>
          <a:p>
            <a:pPr>
              <a:spcBef>
                <a:spcPct val="50000"/>
              </a:spcBef>
            </a:pPr>
            <a:r>
              <a:rPr lang="en-US" sz="2800" dirty="0"/>
              <a:t>Hope (or Completion)</a:t>
            </a:r>
          </a:p>
        </p:txBody>
      </p:sp>
      <p:sp>
        <p:nvSpPr>
          <p:cNvPr id="21514" name="Text Box 10"/>
          <p:cNvSpPr txBox="1">
            <a:spLocks noChangeArrowheads="1"/>
          </p:cNvSpPr>
          <p:nvPr/>
        </p:nvSpPr>
        <p:spPr bwMode="auto">
          <a:xfrm>
            <a:off x="4572000" y="1828800"/>
            <a:ext cx="1905000" cy="457200"/>
          </a:xfrm>
          <a:prstGeom prst="rect">
            <a:avLst/>
          </a:prstGeom>
          <a:noFill/>
          <a:ln w="9525">
            <a:noFill/>
            <a:miter lim="800000"/>
            <a:headEnd/>
            <a:tailEnd/>
          </a:ln>
        </p:spPr>
        <p:txBody>
          <a:bodyPr>
            <a:spAutoFit/>
          </a:bodyPr>
          <a:lstStyle/>
          <a:p>
            <a:pPr>
              <a:spcBef>
                <a:spcPct val="50000"/>
              </a:spcBef>
            </a:pPr>
            <a:r>
              <a:rPr lang="en-US" dirty="0">
                <a:latin typeface="Cambria"/>
                <a:cs typeface="Cambria"/>
              </a:rPr>
              <a:t>Exodus 6:6-7</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slide(fromBottom)">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4"/>
                                        </p:tgtEl>
                                        <p:attrNameLst>
                                          <p:attrName>style.visibility</p:attrName>
                                        </p:attrNameLst>
                                      </p:cBhvr>
                                      <p:to>
                                        <p:strVal val="visible"/>
                                      </p:to>
                                    </p:set>
                                    <p:anim calcmode="lin" valueType="num">
                                      <p:cBhvr additive="base">
                                        <p:cTn id="12" dur="500" fill="hold"/>
                                        <p:tgtEl>
                                          <p:spTgt spid="21514"/>
                                        </p:tgtEl>
                                        <p:attrNameLst>
                                          <p:attrName>ppt_x</p:attrName>
                                        </p:attrNameLst>
                                      </p:cBhvr>
                                      <p:tavLst>
                                        <p:tav tm="0">
                                          <p:val>
                                            <p:strVal val="0-#ppt_w/2"/>
                                          </p:val>
                                        </p:tav>
                                        <p:tav tm="100000">
                                          <p:val>
                                            <p:strVal val="#ppt_x"/>
                                          </p:val>
                                        </p:tav>
                                      </p:tavLst>
                                    </p:anim>
                                    <p:anim calcmode="lin" valueType="num">
                                      <p:cBhvr additive="base">
                                        <p:cTn id="13"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513">
                                            <p:txEl>
                                              <p:pRg st="0" end="0"/>
                                            </p:txEl>
                                          </p:spTgt>
                                        </p:tgtEl>
                                        <p:attrNameLst>
                                          <p:attrName>style.visibility</p:attrName>
                                        </p:attrNameLst>
                                      </p:cBhvr>
                                      <p:to>
                                        <p:strVal val="visible"/>
                                      </p:to>
                                    </p:set>
                                    <p:animEffect transition="in" filter="wipe(left)">
                                      <p:cBhvr>
                                        <p:cTn id="18" dur="500"/>
                                        <p:tgtEl>
                                          <p:spTgt spid="215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513">
                                            <p:txEl>
                                              <p:pRg st="1" end="1"/>
                                            </p:txEl>
                                          </p:spTgt>
                                        </p:tgtEl>
                                        <p:attrNameLst>
                                          <p:attrName>style.visibility</p:attrName>
                                        </p:attrNameLst>
                                      </p:cBhvr>
                                      <p:to>
                                        <p:strVal val="visible"/>
                                      </p:to>
                                    </p:set>
                                    <p:animEffect transition="in" filter="wipe(left)">
                                      <p:cBhvr>
                                        <p:cTn id="23" dur="500"/>
                                        <p:tgtEl>
                                          <p:spTgt spid="215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513">
                                            <p:txEl>
                                              <p:pRg st="2" end="2"/>
                                            </p:txEl>
                                          </p:spTgt>
                                        </p:tgtEl>
                                        <p:attrNameLst>
                                          <p:attrName>style.visibility</p:attrName>
                                        </p:attrNameLst>
                                      </p:cBhvr>
                                      <p:to>
                                        <p:strVal val="visible"/>
                                      </p:to>
                                    </p:set>
                                    <p:animEffect transition="in" filter="wipe(left)">
                                      <p:cBhvr>
                                        <p:cTn id="28" dur="500"/>
                                        <p:tgtEl>
                                          <p:spTgt spid="215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513">
                                            <p:txEl>
                                              <p:pRg st="3" end="3"/>
                                            </p:txEl>
                                          </p:spTgt>
                                        </p:tgtEl>
                                        <p:attrNameLst>
                                          <p:attrName>style.visibility</p:attrName>
                                        </p:attrNameLst>
                                      </p:cBhvr>
                                      <p:to>
                                        <p:strVal val="visible"/>
                                      </p:to>
                                    </p:set>
                                    <p:animEffect transition="in" filter="wipe(left)">
                                      <p:cBhvr>
                                        <p:cTn id="33" dur="500"/>
                                        <p:tgtEl>
                                          <p:spTgt spid="215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13" grpId="0" build="p" autoUpdateAnimBg="0"/>
      <p:bldP spid="215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Documents and Settings\Tim Hyslip\My Documents\My Pictures\blood of the lamb.JPG"/>
          <p:cNvPicPr>
            <a:picLocks noChangeAspect="1" noChangeArrowheads="1"/>
          </p:cNvPicPr>
          <p:nvPr/>
        </p:nvPicPr>
        <p:blipFill>
          <a:blip r:embed="rId3"/>
          <a:srcRect/>
          <a:stretch>
            <a:fillRect/>
          </a:stretch>
        </p:blipFill>
        <p:spPr bwMode="auto">
          <a:xfrm>
            <a:off x="1600200" y="304800"/>
            <a:ext cx="7162800" cy="5534025"/>
          </a:xfrm>
          <a:prstGeom prst="rect">
            <a:avLst/>
          </a:prstGeom>
          <a:noFill/>
          <a:ln w="9525">
            <a:noFill/>
            <a:miter lim="800000"/>
            <a:headEnd/>
            <a:tailEnd/>
          </a:ln>
        </p:spPr>
      </p:pic>
      <p:sp>
        <p:nvSpPr>
          <p:cNvPr id="39939" name="Text Box 4"/>
          <p:cNvSpPr txBox="1">
            <a:spLocks noChangeArrowheads="1"/>
          </p:cNvSpPr>
          <p:nvPr/>
        </p:nvSpPr>
        <p:spPr bwMode="auto">
          <a:xfrm>
            <a:off x="228600" y="533400"/>
            <a:ext cx="8382000" cy="457200"/>
          </a:xfrm>
          <a:prstGeom prst="rect">
            <a:avLst/>
          </a:prstGeom>
          <a:noFill/>
          <a:ln w="9525">
            <a:noFill/>
            <a:miter lim="800000"/>
            <a:headEnd/>
            <a:tailEnd/>
          </a:ln>
        </p:spPr>
        <p:txBody>
          <a:bodyPr>
            <a:spAutoFit/>
          </a:bodyPr>
          <a:lstStyle/>
          <a:p>
            <a:pPr>
              <a:spcBef>
                <a:spcPct val="50000"/>
              </a:spcBef>
            </a:pPr>
            <a:endParaRPr lang="en-US"/>
          </a:p>
        </p:txBody>
      </p:sp>
      <p:sp>
        <p:nvSpPr>
          <p:cNvPr id="22533" name="Text Box 5"/>
          <p:cNvSpPr txBox="1">
            <a:spLocks noChangeArrowheads="1"/>
          </p:cNvSpPr>
          <p:nvPr/>
        </p:nvSpPr>
        <p:spPr bwMode="auto">
          <a:xfrm>
            <a:off x="228600" y="228600"/>
            <a:ext cx="3657600" cy="7078860"/>
          </a:xfrm>
          <a:prstGeom prst="rect">
            <a:avLst/>
          </a:prstGeom>
          <a:noFill/>
          <a:ln w="9525">
            <a:noFill/>
            <a:miter lim="800000"/>
            <a:headEnd/>
            <a:tailEnd/>
          </a:ln>
        </p:spPr>
        <p:txBody>
          <a:bodyPr wrap="square">
            <a:spAutoFit/>
          </a:bodyPr>
          <a:lstStyle/>
          <a:p>
            <a:pPr>
              <a:spcBef>
                <a:spcPct val="50000"/>
              </a:spcBef>
            </a:pPr>
            <a:r>
              <a:rPr lang="en-US" sz="2800" b="1" dirty="0">
                <a:latin typeface="Cambria"/>
                <a:cs typeface="Cambria"/>
              </a:rPr>
              <a:t>Exodus 12:12-13</a:t>
            </a:r>
          </a:p>
          <a:p>
            <a:pPr>
              <a:spcBef>
                <a:spcPct val="50000"/>
              </a:spcBef>
            </a:pPr>
            <a:r>
              <a:rPr lang="en-US" dirty="0">
                <a:latin typeface="Cambria"/>
                <a:cs typeface="Cambria"/>
              </a:rPr>
              <a:t>12 "On that same night I will pass through Egypt and strike down every firstborn—both men and animals—and I will bring judgment on all the gods of Egypt. I am the LORD. </a:t>
            </a:r>
          </a:p>
          <a:p>
            <a:pPr>
              <a:spcBef>
                <a:spcPct val="50000"/>
              </a:spcBef>
            </a:pPr>
            <a:r>
              <a:rPr lang="en-US" dirty="0">
                <a:latin typeface="Cambria"/>
                <a:cs typeface="Cambria"/>
              </a:rPr>
              <a:t>13 The blood will be a sign for you on the houses where you are; </a:t>
            </a:r>
            <a:r>
              <a:rPr lang="en-US" b="1" dirty="0">
                <a:latin typeface="Cambria"/>
                <a:cs typeface="Cambria"/>
              </a:rPr>
              <a:t>and when I see the blood</a:t>
            </a:r>
            <a:r>
              <a:rPr lang="en-US" dirty="0">
                <a:latin typeface="Cambria"/>
                <a:cs typeface="Cambria"/>
              </a:rPr>
              <a:t>, I will </a:t>
            </a:r>
            <a:r>
              <a:rPr lang="en-US" b="1" dirty="0">
                <a:latin typeface="Cambria"/>
                <a:cs typeface="Cambria"/>
              </a:rPr>
              <a:t>pass over</a:t>
            </a:r>
            <a:r>
              <a:rPr lang="en-US" dirty="0">
                <a:latin typeface="Cambria"/>
                <a:cs typeface="Cambria"/>
              </a:rPr>
              <a:t> you. No destructive plague will touch you when I strike Egypt. </a:t>
            </a:r>
          </a:p>
          <a:p>
            <a:pPr>
              <a:spcBef>
                <a:spcPct val="50000"/>
              </a:spcBef>
            </a:pPr>
            <a:endParaRPr lang="en-US" sz="2800" b="1" dirty="0">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Tim Hyslip\My Documents\My Pictures\blood of the lamb.JPG"/>
          <p:cNvPicPr>
            <a:picLocks noChangeAspect="1" noChangeArrowheads="1"/>
          </p:cNvPicPr>
          <p:nvPr/>
        </p:nvPicPr>
        <p:blipFill>
          <a:blip r:embed="rId3"/>
          <a:srcRect/>
          <a:stretch>
            <a:fillRect/>
          </a:stretch>
        </p:blipFill>
        <p:spPr bwMode="auto">
          <a:xfrm>
            <a:off x="2057400" y="1247775"/>
            <a:ext cx="7162800" cy="5534025"/>
          </a:xfrm>
          <a:prstGeom prst="rect">
            <a:avLst/>
          </a:prstGeom>
          <a:noFill/>
          <a:ln w="9525">
            <a:noFill/>
            <a:miter lim="800000"/>
            <a:headEnd/>
            <a:tailEnd/>
          </a:ln>
        </p:spPr>
      </p:pic>
      <p:sp>
        <p:nvSpPr>
          <p:cNvPr id="40963" name="Text Box 3"/>
          <p:cNvSpPr txBox="1">
            <a:spLocks noChangeArrowheads="1"/>
          </p:cNvSpPr>
          <p:nvPr/>
        </p:nvSpPr>
        <p:spPr bwMode="auto">
          <a:xfrm>
            <a:off x="228600" y="533400"/>
            <a:ext cx="8382000" cy="457200"/>
          </a:xfrm>
          <a:prstGeom prst="rect">
            <a:avLst/>
          </a:prstGeom>
          <a:noFill/>
          <a:ln w="9525">
            <a:noFill/>
            <a:miter lim="800000"/>
            <a:headEnd/>
            <a:tailEnd/>
          </a:ln>
        </p:spPr>
        <p:txBody>
          <a:bodyPr>
            <a:spAutoFit/>
          </a:bodyPr>
          <a:lstStyle/>
          <a:p>
            <a:pPr>
              <a:spcBef>
                <a:spcPct val="50000"/>
              </a:spcBef>
            </a:pPr>
            <a:endParaRPr lang="en-US"/>
          </a:p>
        </p:txBody>
      </p:sp>
      <p:sp>
        <p:nvSpPr>
          <p:cNvPr id="40964" name="Text Box 4"/>
          <p:cNvSpPr txBox="1">
            <a:spLocks noChangeArrowheads="1"/>
          </p:cNvSpPr>
          <p:nvPr/>
        </p:nvSpPr>
        <p:spPr bwMode="auto">
          <a:xfrm>
            <a:off x="381000" y="304800"/>
            <a:ext cx="8686800" cy="646331"/>
          </a:xfrm>
          <a:prstGeom prst="rect">
            <a:avLst/>
          </a:prstGeom>
          <a:noFill/>
          <a:ln w="9525">
            <a:noFill/>
            <a:miter lim="800000"/>
            <a:headEnd/>
            <a:tailEnd/>
          </a:ln>
        </p:spPr>
        <p:txBody>
          <a:bodyPr>
            <a:spAutoFit/>
          </a:bodyPr>
          <a:lstStyle/>
          <a:p>
            <a:pPr>
              <a:spcBef>
                <a:spcPct val="50000"/>
              </a:spcBef>
            </a:pPr>
            <a:r>
              <a:rPr lang="en-US" sz="3600" b="1" dirty="0">
                <a:latin typeface="Cambria"/>
                <a:cs typeface="Cambria"/>
              </a:rPr>
              <a:t>What saved the people?</a:t>
            </a:r>
          </a:p>
        </p:txBody>
      </p:sp>
      <p:sp>
        <p:nvSpPr>
          <p:cNvPr id="23557" name="Text Box 5"/>
          <p:cNvSpPr txBox="1">
            <a:spLocks noChangeArrowheads="1"/>
          </p:cNvSpPr>
          <p:nvPr/>
        </p:nvSpPr>
        <p:spPr bwMode="auto">
          <a:xfrm>
            <a:off x="381000" y="914400"/>
            <a:ext cx="7848600" cy="1200329"/>
          </a:xfrm>
          <a:prstGeom prst="rect">
            <a:avLst/>
          </a:prstGeom>
          <a:noFill/>
          <a:ln w="9525">
            <a:noFill/>
            <a:miter lim="800000"/>
            <a:headEnd/>
            <a:tailEnd/>
          </a:ln>
        </p:spPr>
        <p:txBody>
          <a:bodyPr>
            <a:spAutoFit/>
          </a:bodyPr>
          <a:lstStyle/>
          <a:p>
            <a:pPr>
              <a:spcBef>
                <a:spcPct val="50000"/>
              </a:spcBef>
            </a:pPr>
            <a:r>
              <a:rPr lang="en-US" sz="3600" b="1" dirty="0">
                <a:solidFill>
                  <a:schemeClr val="accent2"/>
                </a:solidFill>
                <a:latin typeface="Cambria"/>
                <a:cs typeface="Cambria"/>
              </a:rPr>
              <a:t>It was the </a:t>
            </a:r>
            <a:r>
              <a:rPr lang="en-US" sz="3600" b="1" dirty="0">
                <a:solidFill>
                  <a:srgbClr val="CC0000"/>
                </a:solidFill>
                <a:latin typeface="Cambria"/>
                <a:cs typeface="Cambria"/>
              </a:rPr>
              <a:t>blood of the lamb</a:t>
            </a:r>
            <a:r>
              <a:rPr lang="en-US" sz="3600" b="1" dirty="0">
                <a:solidFill>
                  <a:schemeClr val="accent2"/>
                </a:solidFill>
                <a:latin typeface="Cambria"/>
                <a:cs typeface="Cambria"/>
              </a:rPr>
              <a:t> on the doorposts of their homes. </a:t>
            </a:r>
          </a:p>
        </p:txBody>
      </p:sp>
      <p:sp>
        <p:nvSpPr>
          <p:cNvPr id="23558" name="Text Box 6"/>
          <p:cNvSpPr txBox="1">
            <a:spLocks noChangeArrowheads="1"/>
          </p:cNvSpPr>
          <p:nvPr/>
        </p:nvSpPr>
        <p:spPr bwMode="auto">
          <a:xfrm>
            <a:off x="304800" y="2362200"/>
            <a:ext cx="4038600" cy="3416320"/>
          </a:xfrm>
          <a:prstGeom prst="rect">
            <a:avLst/>
          </a:prstGeom>
          <a:noFill/>
          <a:ln w="9525">
            <a:noFill/>
            <a:miter lim="800000"/>
            <a:headEnd/>
            <a:tailEnd/>
          </a:ln>
        </p:spPr>
        <p:txBody>
          <a:bodyPr wrap="square">
            <a:spAutoFit/>
          </a:bodyPr>
          <a:lstStyle/>
          <a:p>
            <a:pPr>
              <a:spcBef>
                <a:spcPct val="50000"/>
              </a:spcBef>
            </a:pPr>
            <a:r>
              <a:rPr lang="en-US" sz="3600" dirty="0">
                <a:latin typeface="Cambria"/>
                <a:cs typeface="Cambria"/>
              </a:rPr>
              <a:t>What makes </a:t>
            </a:r>
            <a:r>
              <a:rPr lang="en-US" sz="3600" dirty="0" err="1">
                <a:latin typeface="Cambria"/>
                <a:cs typeface="Cambria"/>
              </a:rPr>
              <a:t>Yeshua’s</a:t>
            </a:r>
            <a:r>
              <a:rPr lang="en-US" sz="3600" dirty="0">
                <a:latin typeface="Cambria"/>
                <a:cs typeface="Cambria"/>
              </a:rPr>
              <a:t> blood powerful enough to be the </a:t>
            </a:r>
            <a:r>
              <a:rPr lang="en-US" sz="3600" b="1" dirty="0" smtClean="0">
                <a:latin typeface="Cambria"/>
                <a:cs typeface="Cambria"/>
              </a:rPr>
              <a:t>final </a:t>
            </a:r>
            <a:r>
              <a:rPr lang="en-US" sz="3600" b="1" dirty="0">
                <a:latin typeface="Cambria"/>
                <a:cs typeface="Cambria"/>
              </a:rPr>
              <a:t>and ultimate atonement</a:t>
            </a:r>
            <a:r>
              <a:rPr lang="en-US" sz="3600" dirty="0">
                <a:latin typeface="Cambria"/>
                <a:cs typeface="Cambria"/>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slide(fromBottom)">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randombar(horizontal)">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228600" y="228600"/>
            <a:ext cx="8382000" cy="579438"/>
          </a:xfrm>
          <a:prstGeom prst="rect">
            <a:avLst/>
          </a:prstGeom>
          <a:noFill/>
          <a:ln w="9525">
            <a:noFill/>
            <a:miter lim="800000"/>
            <a:headEnd/>
            <a:tailEnd/>
          </a:ln>
        </p:spPr>
        <p:txBody>
          <a:bodyPr>
            <a:spAutoFit/>
          </a:bodyPr>
          <a:lstStyle/>
          <a:p>
            <a:pPr algn="ctr">
              <a:spcBef>
                <a:spcPct val="50000"/>
              </a:spcBef>
            </a:pPr>
            <a:r>
              <a:rPr lang="en-US" sz="3200" b="1" dirty="0">
                <a:latin typeface="Cambria"/>
                <a:cs typeface="Cambria"/>
              </a:rPr>
              <a:t>Hebrews 9:1-14</a:t>
            </a:r>
          </a:p>
        </p:txBody>
      </p:sp>
      <p:sp>
        <p:nvSpPr>
          <p:cNvPr id="72710" name="Text Box 6"/>
          <p:cNvSpPr txBox="1">
            <a:spLocks noChangeArrowheads="1"/>
          </p:cNvSpPr>
          <p:nvPr/>
        </p:nvSpPr>
        <p:spPr bwMode="auto">
          <a:xfrm>
            <a:off x="304800" y="838200"/>
            <a:ext cx="8458200" cy="2492990"/>
          </a:xfrm>
          <a:prstGeom prst="rect">
            <a:avLst/>
          </a:prstGeom>
          <a:noFill/>
          <a:ln w="9525">
            <a:noFill/>
            <a:miter lim="800000"/>
            <a:headEnd/>
            <a:tailEnd/>
          </a:ln>
        </p:spPr>
        <p:txBody>
          <a:bodyPr>
            <a:spAutoFit/>
          </a:bodyPr>
          <a:lstStyle/>
          <a:p>
            <a:pPr>
              <a:spcBef>
                <a:spcPct val="50000"/>
              </a:spcBef>
            </a:pPr>
            <a:r>
              <a:rPr lang="en-US" dirty="0">
                <a:latin typeface="Cambria"/>
                <a:cs typeface="Cambria"/>
              </a:rPr>
              <a:t>12 He did not enter by means of the blood of goats and calves; but he entered the Most Holy Place once for all by his own blood, having obtained eternal redemption. </a:t>
            </a:r>
          </a:p>
          <a:p>
            <a:pPr>
              <a:spcBef>
                <a:spcPct val="50000"/>
              </a:spcBef>
            </a:pPr>
            <a:r>
              <a:rPr lang="en-US" dirty="0">
                <a:latin typeface="Cambria"/>
                <a:cs typeface="Cambria"/>
              </a:rPr>
              <a:t>13 The blood of goats and bulls and the ashes of a heifer sprinkled on those who are ceremonially unclean sanctify them so that they are outwardly clean. </a:t>
            </a:r>
          </a:p>
        </p:txBody>
      </p:sp>
      <p:pic>
        <p:nvPicPr>
          <p:cNvPr id="41988" name="Picture 7" descr="C:\Documents and Settings\Tim Hyslip\My Documents\My Pictures\i stock photo\high_priest.jpg"/>
          <p:cNvPicPr>
            <a:picLocks noChangeAspect="1" noChangeArrowheads="1"/>
          </p:cNvPicPr>
          <p:nvPr/>
        </p:nvPicPr>
        <p:blipFill>
          <a:blip r:embed="rId3"/>
          <a:srcRect/>
          <a:stretch>
            <a:fillRect/>
          </a:stretch>
        </p:blipFill>
        <p:spPr bwMode="auto">
          <a:xfrm>
            <a:off x="6781800" y="3200400"/>
            <a:ext cx="1884362" cy="3551237"/>
          </a:xfrm>
          <a:prstGeom prst="rect">
            <a:avLst/>
          </a:prstGeom>
          <a:noFill/>
          <a:ln w="9525">
            <a:noFill/>
            <a:miter lim="800000"/>
            <a:headEnd/>
            <a:tailEnd/>
          </a:ln>
        </p:spPr>
      </p:pic>
      <p:sp>
        <p:nvSpPr>
          <p:cNvPr id="72712" name="Text Box 8"/>
          <p:cNvSpPr txBox="1">
            <a:spLocks noChangeArrowheads="1"/>
          </p:cNvSpPr>
          <p:nvPr/>
        </p:nvSpPr>
        <p:spPr bwMode="auto">
          <a:xfrm>
            <a:off x="304800" y="3505200"/>
            <a:ext cx="6096000" cy="2492990"/>
          </a:xfrm>
          <a:prstGeom prst="rect">
            <a:avLst/>
          </a:prstGeom>
          <a:noFill/>
          <a:ln w="9525">
            <a:noFill/>
            <a:miter lim="800000"/>
            <a:headEnd/>
            <a:tailEnd/>
          </a:ln>
        </p:spPr>
        <p:txBody>
          <a:bodyPr>
            <a:spAutoFit/>
          </a:bodyPr>
          <a:lstStyle/>
          <a:p>
            <a:pPr>
              <a:spcBef>
                <a:spcPct val="50000"/>
              </a:spcBef>
            </a:pPr>
            <a:r>
              <a:rPr lang="en-US" dirty="0">
                <a:latin typeface="Cambria"/>
                <a:cs typeface="Cambria"/>
              </a:rPr>
              <a:t>14 How much more, then, will the blood of Christ, who through the eternal Spirit offered himself unblemished to God, cleanse our consciences from acts that lead to death, so that we may serve the living God! </a:t>
            </a:r>
          </a:p>
          <a:p>
            <a:pPr>
              <a:spcBef>
                <a:spcPct val="50000"/>
              </a:spcBef>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p:cTn id="7" dur="500" fill="hold"/>
                                        <p:tgtEl>
                                          <p:spTgt spid="72710"/>
                                        </p:tgtEl>
                                        <p:attrNameLst>
                                          <p:attrName>ppt_w</p:attrName>
                                        </p:attrNameLst>
                                      </p:cBhvr>
                                      <p:tavLst>
                                        <p:tav tm="0">
                                          <p:val>
                                            <p:fltVal val="0"/>
                                          </p:val>
                                        </p:tav>
                                        <p:tav tm="100000">
                                          <p:val>
                                            <p:strVal val="#ppt_w"/>
                                          </p:val>
                                        </p:tav>
                                      </p:tavLst>
                                    </p:anim>
                                    <p:anim calcmode="lin" valueType="num">
                                      <p:cBhvr>
                                        <p:cTn id="8" dur="500" fill="hold"/>
                                        <p:tgtEl>
                                          <p:spTgt spid="727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2712"/>
                                        </p:tgtEl>
                                        <p:attrNameLst>
                                          <p:attrName>style.visibility</p:attrName>
                                        </p:attrNameLst>
                                      </p:cBhvr>
                                      <p:to>
                                        <p:strVal val="visible"/>
                                      </p:to>
                                    </p:set>
                                    <p:anim calcmode="lin" valueType="num">
                                      <p:cBhvr>
                                        <p:cTn id="13" dur="500" fill="hold"/>
                                        <p:tgtEl>
                                          <p:spTgt spid="72712"/>
                                        </p:tgtEl>
                                        <p:attrNameLst>
                                          <p:attrName>ppt_w</p:attrName>
                                        </p:attrNameLst>
                                      </p:cBhvr>
                                      <p:tavLst>
                                        <p:tav tm="0">
                                          <p:val>
                                            <p:fltVal val="0"/>
                                          </p:val>
                                        </p:tav>
                                        <p:tav tm="100000">
                                          <p:val>
                                            <p:strVal val="#ppt_w"/>
                                          </p:val>
                                        </p:tav>
                                      </p:tavLst>
                                    </p:anim>
                                    <p:anim calcmode="lin" valueType="num">
                                      <p:cBhvr>
                                        <p:cTn id="14" dur="500" fill="hold"/>
                                        <p:tgtEl>
                                          <p:spTgt spid="727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utoUpdateAnimBg="0"/>
      <p:bldP spid="7271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Tim Hyslip\My Documents\My Pictures\incense2.jpg"/>
          <p:cNvPicPr>
            <a:picLocks noChangeAspect="1" noChangeArrowheads="1"/>
          </p:cNvPicPr>
          <p:nvPr/>
        </p:nvPicPr>
        <p:blipFill>
          <a:blip r:embed="rId3"/>
          <a:srcRect/>
          <a:stretch>
            <a:fillRect/>
          </a:stretch>
        </p:blipFill>
        <p:spPr bwMode="auto">
          <a:xfrm>
            <a:off x="111125" y="685800"/>
            <a:ext cx="4003675" cy="6019800"/>
          </a:xfrm>
          <a:prstGeom prst="rect">
            <a:avLst/>
          </a:prstGeom>
          <a:noFill/>
          <a:ln w="9525">
            <a:noFill/>
            <a:miter lim="800000"/>
            <a:headEnd/>
            <a:tailEnd/>
          </a:ln>
        </p:spPr>
      </p:pic>
      <p:sp>
        <p:nvSpPr>
          <p:cNvPr id="15363" name="Text Box 3"/>
          <p:cNvSpPr txBox="1">
            <a:spLocks noChangeArrowheads="1"/>
          </p:cNvSpPr>
          <p:nvPr/>
        </p:nvSpPr>
        <p:spPr bwMode="auto">
          <a:xfrm>
            <a:off x="4114800" y="228600"/>
            <a:ext cx="4800600" cy="519113"/>
          </a:xfrm>
          <a:prstGeom prst="rect">
            <a:avLst/>
          </a:prstGeom>
          <a:noFill/>
          <a:ln w="9525">
            <a:noFill/>
            <a:miter lim="800000"/>
            <a:headEnd/>
            <a:tailEnd/>
          </a:ln>
        </p:spPr>
        <p:txBody>
          <a:bodyPr>
            <a:spAutoFit/>
          </a:bodyPr>
          <a:lstStyle/>
          <a:p>
            <a:pPr>
              <a:spcBef>
                <a:spcPct val="50000"/>
              </a:spcBef>
            </a:pPr>
            <a:r>
              <a:rPr lang="en-US" sz="2800" dirty="0">
                <a:latin typeface="Cambria"/>
                <a:cs typeface="Cambria"/>
              </a:rPr>
              <a:t>What was John’s background?</a:t>
            </a:r>
          </a:p>
        </p:txBody>
      </p:sp>
      <p:sp>
        <p:nvSpPr>
          <p:cNvPr id="3076" name="Text Box 4"/>
          <p:cNvSpPr txBox="1">
            <a:spLocks noChangeArrowheads="1"/>
          </p:cNvSpPr>
          <p:nvPr/>
        </p:nvSpPr>
        <p:spPr bwMode="auto">
          <a:xfrm>
            <a:off x="4343400" y="789831"/>
            <a:ext cx="4800600" cy="5001369"/>
          </a:xfrm>
          <a:prstGeom prst="rect">
            <a:avLst/>
          </a:prstGeom>
          <a:noFill/>
          <a:ln w="9525">
            <a:noFill/>
            <a:miter lim="800000"/>
            <a:headEnd/>
            <a:tailEnd/>
          </a:ln>
        </p:spPr>
        <p:txBody>
          <a:bodyPr>
            <a:spAutoFit/>
          </a:bodyPr>
          <a:lstStyle/>
          <a:p>
            <a:pPr>
              <a:spcBef>
                <a:spcPct val="50000"/>
              </a:spcBef>
              <a:buFontTx/>
              <a:buChar char="•"/>
            </a:pPr>
            <a:r>
              <a:rPr lang="en-US" sz="2200" dirty="0">
                <a:latin typeface="Cambria"/>
                <a:cs typeface="Cambria"/>
              </a:rPr>
              <a:t>He wasn’t Baptist…</a:t>
            </a:r>
          </a:p>
          <a:p>
            <a:pPr>
              <a:spcBef>
                <a:spcPct val="50000"/>
              </a:spcBef>
              <a:buFontTx/>
              <a:buChar char="•"/>
            </a:pPr>
            <a:r>
              <a:rPr lang="en-US" sz="2200" dirty="0">
                <a:latin typeface="Cambria"/>
                <a:cs typeface="Cambria"/>
              </a:rPr>
              <a:t> He was the son of a priest</a:t>
            </a:r>
          </a:p>
          <a:p>
            <a:pPr>
              <a:spcBef>
                <a:spcPct val="50000"/>
              </a:spcBef>
              <a:buFontTx/>
              <a:buChar char="•"/>
            </a:pPr>
            <a:r>
              <a:rPr lang="en-US" sz="2200" dirty="0">
                <a:latin typeface="Cambria"/>
                <a:cs typeface="Cambria"/>
              </a:rPr>
              <a:t> He was a radically observant Jew!</a:t>
            </a:r>
          </a:p>
          <a:p>
            <a:pPr>
              <a:spcBef>
                <a:spcPct val="50000"/>
              </a:spcBef>
              <a:buFontTx/>
              <a:buChar char="•"/>
            </a:pPr>
            <a:r>
              <a:rPr lang="en-US" sz="2200" dirty="0">
                <a:latin typeface="Cambria"/>
                <a:cs typeface="Cambria"/>
              </a:rPr>
              <a:t> He knew all about  the Scriptural, and traditional customs of Passover and was drawing a direct parallel.</a:t>
            </a:r>
          </a:p>
          <a:p>
            <a:pPr>
              <a:spcBef>
                <a:spcPct val="50000"/>
              </a:spcBef>
              <a:buFontTx/>
              <a:buChar char="•"/>
            </a:pPr>
            <a:r>
              <a:rPr lang="en-US" sz="2200" dirty="0">
                <a:latin typeface="Cambria"/>
                <a:cs typeface="Cambria"/>
              </a:rPr>
              <a:t>In order for us to truly understand what John was meaning, we have to understand the Passover of the LORD</a:t>
            </a:r>
            <a:r>
              <a:rPr lang="en-US" sz="2200" dirty="0" smtClean="0">
                <a:latin typeface="Cambria"/>
                <a:cs typeface="Cambria"/>
              </a:rPr>
              <a:t>!</a:t>
            </a:r>
          </a:p>
          <a:p>
            <a:pPr>
              <a:spcBef>
                <a:spcPct val="50000"/>
              </a:spcBef>
              <a:buFontTx/>
              <a:buChar char="•"/>
            </a:pPr>
            <a:r>
              <a:rPr lang="en-US" sz="2200" dirty="0" smtClean="0">
                <a:latin typeface="Cambria"/>
                <a:cs typeface="Cambria"/>
              </a:rPr>
              <a:t>We </a:t>
            </a:r>
            <a:r>
              <a:rPr lang="en-US" sz="2200" dirty="0">
                <a:latin typeface="Cambria"/>
                <a:cs typeface="Cambria"/>
              </a:rPr>
              <a:t>need the shadows to bring depth to the reality of redemption that was accomplished through Yeshua!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wipe(left)">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wipe(left)">
                                      <p:cBhvr>
                                        <p:cTn id="12" dur="500"/>
                                        <p:tgtEl>
                                          <p:spTgt spid="3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wipe(left)">
                                      <p:cBhvr>
                                        <p:cTn id="17" dur="500"/>
                                        <p:tgtEl>
                                          <p:spTgt spid="30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6">
                                            <p:txEl>
                                              <p:pRg st="3" end="3"/>
                                            </p:txEl>
                                          </p:spTgt>
                                        </p:tgtEl>
                                        <p:attrNameLst>
                                          <p:attrName>style.visibility</p:attrName>
                                        </p:attrNameLst>
                                      </p:cBhvr>
                                      <p:to>
                                        <p:strVal val="visible"/>
                                      </p:to>
                                    </p:set>
                                    <p:animEffect transition="in" filter="wipe(left)">
                                      <p:cBhvr>
                                        <p:cTn id="22" dur="500"/>
                                        <p:tgtEl>
                                          <p:spTgt spid="30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6">
                                            <p:txEl>
                                              <p:pRg st="4" end="4"/>
                                            </p:txEl>
                                          </p:spTgt>
                                        </p:tgtEl>
                                        <p:attrNameLst>
                                          <p:attrName>style.visibility</p:attrName>
                                        </p:attrNameLst>
                                      </p:cBhvr>
                                      <p:to>
                                        <p:strVal val="visible"/>
                                      </p:to>
                                    </p:set>
                                    <p:animEffect transition="in" filter="wipe(left)">
                                      <p:cBhvr>
                                        <p:cTn id="27" dur="500"/>
                                        <p:tgtEl>
                                          <p:spTgt spid="30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6">
                                            <p:txEl>
                                              <p:pRg st="5" end="5"/>
                                            </p:txEl>
                                          </p:spTgt>
                                        </p:tgtEl>
                                        <p:attrNameLst>
                                          <p:attrName>style.visibility</p:attrName>
                                        </p:attrNameLst>
                                      </p:cBhvr>
                                      <p:to>
                                        <p:strVal val="visible"/>
                                      </p:to>
                                    </p:set>
                                    <p:animEffect transition="in" filter="wipe(left)">
                                      <p:cBhvr>
                                        <p:cTn id="32" dur="500"/>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533400"/>
            <a:ext cx="8382000" cy="1938992"/>
          </a:xfrm>
          <a:prstGeom prst="rect">
            <a:avLst/>
          </a:prstGeom>
          <a:noFill/>
          <a:ln w="9525">
            <a:noFill/>
            <a:miter lim="800000"/>
            <a:headEnd/>
            <a:tailEnd/>
          </a:ln>
        </p:spPr>
        <p:txBody>
          <a:bodyPr>
            <a:spAutoFit/>
          </a:bodyPr>
          <a:lstStyle/>
          <a:p>
            <a:pPr>
              <a:spcBef>
                <a:spcPct val="50000"/>
              </a:spcBef>
            </a:pPr>
            <a:r>
              <a:rPr lang="en-US" dirty="0">
                <a:latin typeface="Cambria"/>
                <a:cs typeface="Cambria"/>
              </a:rPr>
              <a:t> 46 "It must be eaten inside one house; take none of the meat outside the house. </a:t>
            </a:r>
            <a:r>
              <a:rPr lang="en-US" b="1" i="1" dirty="0">
                <a:latin typeface="Cambria"/>
                <a:cs typeface="Cambria"/>
              </a:rPr>
              <a:t>Do not break any of the bones</a:t>
            </a:r>
            <a:r>
              <a:rPr lang="en-US" dirty="0">
                <a:latin typeface="Cambria"/>
                <a:cs typeface="Cambria"/>
              </a:rPr>
              <a:t>. </a:t>
            </a:r>
          </a:p>
          <a:p>
            <a:pPr>
              <a:spcBef>
                <a:spcPct val="50000"/>
              </a:spcBef>
            </a:pPr>
            <a:r>
              <a:rPr lang="en-US" dirty="0">
                <a:latin typeface="Cambria"/>
                <a:cs typeface="Cambria"/>
              </a:rPr>
              <a:t>47 The whole community of Israel must celebrate it. </a:t>
            </a:r>
          </a:p>
          <a:p>
            <a:pPr>
              <a:spcBef>
                <a:spcPct val="50000"/>
              </a:spcBef>
            </a:pPr>
            <a:r>
              <a:rPr lang="en-US" b="1" dirty="0">
                <a:latin typeface="Cambria"/>
                <a:cs typeface="Cambria"/>
              </a:rPr>
              <a:t>Exodus 12:46-47</a:t>
            </a:r>
          </a:p>
        </p:txBody>
      </p:sp>
      <p:pic>
        <p:nvPicPr>
          <p:cNvPr id="43011" name="Picture 5" descr="C:\Documents and Settings\Tim Hyslip\My Documents\My Pictures\passover lamb.jpg"/>
          <p:cNvPicPr>
            <a:picLocks noChangeAspect="1" noChangeArrowheads="1"/>
          </p:cNvPicPr>
          <p:nvPr/>
        </p:nvPicPr>
        <p:blipFill>
          <a:blip r:embed="rId3"/>
          <a:srcRect/>
          <a:stretch>
            <a:fillRect/>
          </a:stretch>
        </p:blipFill>
        <p:spPr bwMode="auto">
          <a:xfrm>
            <a:off x="1600200" y="2819400"/>
            <a:ext cx="6096000"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457200" y="228600"/>
            <a:ext cx="8229600" cy="4339650"/>
          </a:xfrm>
          <a:prstGeom prst="rect">
            <a:avLst/>
          </a:prstGeom>
          <a:noFill/>
          <a:ln w="9525">
            <a:noFill/>
            <a:miter lim="800000"/>
            <a:headEnd/>
            <a:tailEnd/>
          </a:ln>
        </p:spPr>
        <p:txBody>
          <a:bodyPr wrap="square">
            <a:spAutoFit/>
          </a:bodyPr>
          <a:lstStyle/>
          <a:p>
            <a:pPr>
              <a:spcBef>
                <a:spcPct val="50000"/>
              </a:spcBef>
            </a:pPr>
            <a:r>
              <a:rPr lang="en-US" b="1" dirty="0">
                <a:latin typeface="Cambria"/>
                <a:cs typeface="Cambria"/>
              </a:rPr>
              <a:t>John 19:31-</a:t>
            </a:r>
            <a:r>
              <a:rPr lang="en-US" b="1" dirty="0" smtClean="0">
                <a:latin typeface="Cambria"/>
                <a:cs typeface="Cambria"/>
              </a:rPr>
              <a:t>37</a:t>
            </a:r>
            <a:endParaRPr lang="en-US" dirty="0">
              <a:latin typeface="Cambria"/>
              <a:cs typeface="Cambria"/>
            </a:endParaRPr>
          </a:p>
          <a:p>
            <a:pPr>
              <a:spcBef>
                <a:spcPct val="50000"/>
              </a:spcBef>
            </a:pPr>
            <a:r>
              <a:rPr lang="en-US" dirty="0">
                <a:latin typeface="Cambria"/>
                <a:cs typeface="Cambria"/>
              </a:rPr>
              <a:t>31Now it was the day of Preparation, and the next day was to be a special Sabbath. Because the Jews did not want the bodies left on the crosses during the Sabbath, they asked Pilate to have the legs broken and the bodies taken down. </a:t>
            </a:r>
          </a:p>
          <a:p>
            <a:pPr>
              <a:spcBef>
                <a:spcPct val="50000"/>
              </a:spcBef>
            </a:pPr>
            <a:r>
              <a:rPr lang="en-US" dirty="0">
                <a:latin typeface="Cambria"/>
                <a:cs typeface="Cambria"/>
              </a:rPr>
              <a:t>32The soldiers therefore came and broke the legs of the first man who had been crucified with Jesus, and then those of the other. 33But when they came to Jesus and found that he was already dead, they did not break his legs. </a:t>
            </a:r>
          </a:p>
          <a:p>
            <a:pPr>
              <a:spcBef>
                <a:spcPct val="50000"/>
              </a:spcBef>
            </a:pPr>
            <a:endParaRPr lang="en-US" b="1" dirty="0"/>
          </a:p>
        </p:txBody>
      </p:sp>
      <p:pic>
        <p:nvPicPr>
          <p:cNvPr id="44036" name="Picture 5" descr="C:\Documents and Settings\Tim Hyslip\My Documents\My Pictures\passover lamb.jpg"/>
          <p:cNvPicPr>
            <a:picLocks noChangeAspect="1" noChangeArrowheads="1"/>
          </p:cNvPicPr>
          <p:nvPr/>
        </p:nvPicPr>
        <p:blipFill>
          <a:blip r:embed="rId3"/>
          <a:srcRect/>
          <a:stretch>
            <a:fillRect/>
          </a:stretch>
        </p:blipFill>
        <p:spPr bwMode="auto">
          <a:xfrm>
            <a:off x="2667000" y="4133850"/>
            <a:ext cx="4114800" cy="2571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533400" y="523875"/>
            <a:ext cx="8077200" cy="4154983"/>
          </a:xfrm>
          <a:prstGeom prst="rect">
            <a:avLst/>
          </a:prstGeom>
          <a:noFill/>
          <a:ln w="9525">
            <a:noFill/>
            <a:miter lim="800000"/>
            <a:headEnd/>
            <a:tailEnd/>
          </a:ln>
        </p:spPr>
        <p:txBody>
          <a:bodyPr>
            <a:spAutoFit/>
          </a:bodyPr>
          <a:lstStyle/>
          <a:p>
            <a:pPr>
              <a:spcBef>
                <a:spcPct val="50000"/>
              </a:spcBef>
            </a:pPr>
            <a:r>
              <a:rPr lang="en-US" dirty="0">
                <a:latin typeface="Cambria"/>
                <a:cs typeface="Cambria"/>
              </a:rPr>
              <a:t>34Instead, one of the soldiers pierced Jesus' side with a spear, bringing a sudden flow of blood and water. 35The man who saw it has given testimony, and his testimony is true. He knows that he tells the truth, and he testifies so that you also may believe. </a:t>
            </a:r>
          </a:p>
          <a:p>
            <a:pPr>
              <a:spcBef>
                <a:spcPct val="50000"/>
              </a:spcBef>
            </a:pPr>
            <a:r>
              <a:rPr lang="en-US" dirty="0">
                <a:latin typeface="Cambria"/>
                <a:cs typeface="Cambria"/>
              </a:rPr>
              <a:t>36These things happened so that the scripture would be fulfilled: </a:t>
            </a:r>
            <a:r>
              <a:rPr lang="en-US" b="1" i="1" dirty="0">
                <a:latin typeface="Cambria"/>
                <a:cs typeface="Cambria"/>
              </a:rPr>
              <a:t>"Not one of his bones will be broken,"</a:t>
            </a:r>
            <a:r>
              <a:rPr lang="en-US" dirty="0">
                <a:latin typeface="Cambria"/>
                <a:cs typeface="Cambria"/>
              </a:rPr>
              <a:t> 37and, as another </a:t>
            </a:r>
            <a:r>
              <a:rPr lang="en-US" dirty="0" err="1">
                <a:latin typeface="Cambria"/>
                <a:cs typeface="Cambria"/>
              </a:rPr>
              <a:t>scripbture</a:t>
            </a:r>
            <a:r>
              <a:rPr lang="en-US" dirty="0">
                <a:latin typeface="Cambria"/>
                <a:cs typeface="Cambria"/>
              </a:rPr>
              <a:t> says, "They will look on the one they have pierced.“ </a:t>
            </a:r>
            <a:r>
              <a:rPr lang="en-US" b="1" dirty="0">
                <a:latin typeface="Cambria"/>
                <a:cs typeface="Cambria"/>
              </a:rPr>
              <a:t>John 19:31-37</a:t>
            </a:r>
          </a:p>
          <a:p>
            <a:pPr>
              <a:spcBef>
                <a:spcPct val="50000"/>
              </a:spcBef>
            </a:pPr>
            <a:endParaRPr lang="en-US" dirty="0">
              <a:latin typeface="Cambria"/>
              <a:cs typeface="Cambria"/>
            </a:endParaRPr>
          </a:p>
        </p:txBody>
      </p:sp>
      <p:pic>
        <p:nvPicPr>
          <p:cNvPr id="44036" name="Picture 5" descr="C:\Documents and Settings\Tim Hyslip\My Documents\My Pictures\passover lamb.jpg"/>
          <p:cNvPicPr>
            <a:picLocks noChangeAspect="1" noChangeArrowheads="1"/>
          </p:cNvPicPr>
          <p:nvPr/>
        </p:nvPicPr>
        <p:blipFill>
          <a:blip r:embed="rId3"/>
          <a:srcRect/>
          <a:stretch>
            <a:fillRect/>
          </a:stretch>
        </p:blipFill>
        <p:spPr bwMode="auto">
          <a:xfrm>
            <a:off x="2667000" y="4133850"/>
            <a:ext cx="4114800" cy="2571750"/>
          </a:xfrm>
          <a:prstGeom prst="rect">
            <a:avLst/>
          </a:prstGeom>
          <a:noFill/>
          <a:ln w="9525">
            <a:noFill/>
            <a:miter lim="800000"/>
            <a:headEnd/>
            <a:tailEnd/>
          </a:ln>
        </p:spPr>
      </p:pic>
    </p:spTree>
    <p:extLst>
      <p:ext uri="{BB962C8B-B14F-4D97-AF65-F5344CB8AC3E}">
        <p14:creationId xmlns:p14="http://schemas.microsoft.com/office/powerpoint/2010/main" val="13260918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457200"/>
            <a:ext cx="8534400" cy="830997"/>
          </a:xfrm>
          <a:prstGeom prst="rect">
            <a:avLst/>
          </a:prstGeom>
          <a:noFill/>
          <a:ln w="9525">
            <a:noFill/>
            <a:miter lim="800000"/>
            <a:headEnd/>
            <a:tailEnd/>
          </a:ln>
        </p:spPr>
        <p:txBody>
          <a:bodyPr>
            <a:spAutoFit/>
          </a:bodyPr>
          <a:lstStyle/>
          <a:p>
            <a:pPr algn="ctr">
              <a:spcBef>
                <a:spcPct val="50000"/>
              </a:spcBef>
            </a:pPr>
            <a:r>
              <a:rPr lang="en-US" b="1" dirty="0">
                <a:latin typeface="Cambria"/>
                <a:cs typeface="Cambria"/>
              </a:rPr>
              <a:t>The </a:t>
            </a:r>
            <a:r>
              <a:rPr lang="en-US" b="1" dirty="0" err="1">
                <a:latin typeface="Cambria"/>
                <a:cs typeface="Cambria"/>
              </a:rPr>
              <a:t>Afikomen</a:t>
            </a:r>
            <a:r>
              <a:rPr lang="en-US" b="1" dirty="0">
                <a:latin typeface="Cambria"/>
                <a:cs typeface="Cambria"/>
              </a:rPr>
              <a:t> is symbolic of  </a:t>
            </a:r>
            <a:r>
              <a:rPr lang="en-US" b="1" dirty="0" err="1">
                <a:latin typeface="Cambria"/>
                <a:cs typeface="Cambria"/>
              </a:rPr>
              <a:t>Yeshua’s</a:t>
            </a:r>
            <a:r>
              <a:rPr lang="en-US" b="1" dirty="0">
                <a:latin typeface="Cambria"/>
                <a:cs typeface="Cambria"/>
              </a:rPr>
              <a:t> burial and resurrection!</a:t>
            </a:r>
          </a:p>
        </p:txBody>
      </p:sp>
      <p:pic>
        <p:nvPicPr>
          <p:cNvPr id="45059" name="Picture 3" descr="C:\Documents and Settings\Tim Hyslip\My Documents\My Pictures\i stock photo\afikomen.jpg"/>
          <p:cNvPicPr>
            <a:picLocks noChangeAspect="1" noChangeArrowheads="1"/>
          </p:cNvPicPr>
          <p:nvPr/>
        </p:nvPicPr>
        <p:blipFill>
          <a:blip r:embed="rId3"/>
          <a:srcRect/>
          <a:stretch>
            <a:fillRect/>
          </a:stretch>
        </p:blipFill>
        <p:spPr bwMode="auto">
          <a:xfrm>
            <a:off x="990600" y="1447800"/>
            <a:ext cx="7239000" cy="4826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33400" y="304800"/>
            <a:ext cx="7467600" cy="519113"/>
          </a:xfrm>
          <a:prstGeom prst="rect">
            <a:avLst/>
          </a:prstGeom>
          <a:noFill/>
          <a:ln w="9525">
            <a:noFill/>
            <a:miter lim="800000"/>
            <a:headEnd/>
            <a:tailEnd/>
          </a:ln>
        </p:spPr>
        <p:txBody>
          <a:bodyPr>
            <a:spAutoFit/>
          </a:bodyPr>
          <a:lstStyle/>
          <a:p>
            <a:pPr>
              <a:spcBef>
                <a:spcPct val="50000"/>
              </a:spcBef>
            </a:pPr>
            <a:r>
              <a:rPr lang="en-US" sz="2800" b="1" dirty="0">
                <a:latin typeface="Cambria"/>
                <a:cs typeface="Cambria"/>
              </a:rPr>
              <a:t>This is the season that we celebrate our </a:t>
            </a:r>
          </a:p>
        </p:txBody>
      </p:sp>
      <p:sp>
        <p:nvSpPr>
          <p:cNvPr id="28675" name="Text Box 3"/>
          <p:cNvSpPr txBox="1">
            <a:spLocks noChangeArrowheads="1"/>
          </p:cNvSpPr>
          <p:nvPr/>
        </p:nvSpPr>
        <p:spPr bwMode="auto">
          <a:xfrm>
            <a:off x="762000" y="914400"/>
            <a:ext cx="7848600" cy="2492990"/>
          </a:xfrm>
          <a:prstGeom prst="rect">
            <a:avLst/>
          </a:prstGeom>
          <a:noFill/>
          <a:ln w="9525">
            <a:noFill/>
            <a:miter lim="800000"/>
            <a:headEnd/>
            <a:tailEnd/>
          </a:ln>
        </p:spPr>
        <p:txBody>
          <a:bodyPr>
            <a:spAutoFit/>
          </a:bodyPr>
          <a:lstStyle/>
          <a:p>
            <a:pPr>
              <a:spcBef>
                <a:spcPct val="50000"/>
              </a:spcBef>
            </a:pPr>
            <a:r>
              <a:rPr lang="en-US" b="1" dirty="0">
                <a:latin typeface="Cambria"/>
                <a:cs typeface="Cambria"/>
              </a:rPr>
              <a:t>Atonement</a:t>
            </a:r>
            <a:r>
              <a:rPr lang="en-US" dirty="0">
                <a:latin typeface="Cambria"/>
                <a:cs typeface="Cambria"/>
              </a:rPr>
              <a:t>- through the blood of the Lamb</a:t>
            </a:r>
          </a:p>
          <a:p>
            <a:pPr>
              <a:spcBef>
                <a:spcPct val="50000"/>
              </a:spcBef>
            </a:pPr>
            <a:r>
              <a:rPr lang="en-US" b="1" dirty="0">
                <a:latin typeface="Cambria"/>
                <a:cs typeface="Cambria"/>
              </a:rPr>
              <a:t>Our Life</a:t>
            </a:r>
            <a:r>
              <a:rPr lang="en-US" dirty="0">
                <a:latin typeface="Cambria"/>
                <a:cs typeface="Cambria"/>
              </a:rPr>
              <a:t>- through the Unleavened Bread</a:t>
            </a:r>
          </a:p>
          <a:p>
            <a:pPr>
              <a:spcBef>
                <a:spcPct val="50000"/>
              </a:spcBef>
            </a:pPr>
            <a:r>
              <a:rPr lang="en-US" b="1" dirty="0">
                <a:latin typeface="Cambria"/>
                <a:cs typeface="Cambria"/>
              </a:rPr>
              <a:t>Our engagement</a:t>
            </a:r>
            <a:r>
              <a:rPr lang="en-US" dirty="0">
                <a:latin typeface="Cambria"/>
                <a:cs typeface="Cambria"/>
              </a:rPr>
              <a:t>- through the proposal cup of Redemption</a:t>
            </a:r>
          </a:p>
          <a:p>
            <a:pPr>
              <a:spcBef>
                <a:spcPct val="50000"/>
              </a:spcBef>
            </a:pPr>
            <a:r>
              <a:rPr lang="en-US" b="1" i="1" dirty="0">
                <a:latin typeface="Cambria"/>
                <a:cs typeface="Cambria"/>
              </a:rPr>
              <a:t>Our death and resurrection with Messiah! </a:t>
            </a:r>
          </a:p>
        </p:txBody>
      </p:sp>
      <p:sp>
        <p:nvSpPr>
          <p:cNvPr id="28676" name="Text Box 4"/>
          <p:cNvSpPr txBox="1">
            <a:spLocks noChangeArrowheads="1"/>
          </p:cNvSpPr>
          <p:nvPr/>
        </p:nvSpPr>
        <p:spPr bwMode="auto">
          <a:xfrm>
            <a:off x="762000" y="3490079"/>
            <a:ext cx="7696200" cy="3139321"/>
          </a:xfrm>
          <a:prstGeom prst="rect">
            <a:avLst/>
          </a:prstGeom>
          <a:noFill/>
          <a:ln w="9525">
            <a:noFill/>
            <a:miter lim="800000"/>
            <a:headEnd/>
            <a:tailEnd/>
          </a:ln>
        </p:spPr>
        <p:txBody>
          <a:bodyPr>
            <a:spAutoFit/>
          </a:bodyPr>
          <a:lstStyle/>
          <a:p>
            <a:pPr>
              <a:spcBef>
                <a:spcPct val="50000"/>
              </a:spcBef>
            </a:pPr>
            <a:r>
              <a:rPr lang="en-US" sz="2200" dirty="0">
                <a:solidFill>
                  <a:srgbClr val="CC0000"/>
                </a:solidFill>
                <a:latin typeface="Cambria"/>
                <a:cs typeface="Cambria"/>
              </a:rPr>
              <a:t>3Or don't you know that all of us who were baptized into Messiah Yeshua were baptized into his death? 4We were therefore buried with him through baptism into death in order that, just as Messiah was raised from the dead through the glory of the Father, we too may live a new life. </a:t>
            </a:r>
          </a:p>
          <a:p>
            <a:pPr>
              <a:spcBef>
                <a:spcPct val="50000"/>
              </a:spcBef>
            </a:pPr>
            <a:r>
              <a:rPr lang="en-US" sz="2200" dirty="0">
                <a:solidFill>
                  <a:srgbClr val="CC0000"/>
                </a:solidFill>
                <a:latin typeface="Cambria"/>
                <a:cs typeface="Cambria"/>
              </a:rPr>
              <a:t> 5If we have been united with him like this in his death, we will certainly also be united with him in his resurrection.</a:t>
            </a:r>
          </a:p>
          <a:p>
            <a:pPr>
              <a:spcBef>
                <a:spcPct val="50000"/>
              </a:spcBef>
            </a:pPr>
            <a:r>
              <a:rPr lang="en-US" sz="2200" b="1" dirty="0">
                <a:solidFill>
                  <a:srgbClr val="CC0000"/>
                </a:solidFill>
                <a:latin typeface="Cambria"/>
                <a:cs typeface="Cambria"/>
              </a:rPr>
              <a:t>Romans 6:3-5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6"/>
                                        </p:tgtEl>
                                        <p:attrNameLst>
                                          <p:attrName>style.visibility</p:attrName>
                                        </p:attrNameLst>
                                      </p:cBhvr>
                                      <p:to>
                                        <p:strVal val="visible"/>
                                      </p:to>
                                    </p:set>
                                    <p:animEffect transition="in" filter="dissolve">
                                      <p:cBhvr>
                                        <p:cTn id="2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P spid="2867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533400" y="360363"/>
            <a:ext cx="9677400" cy="6186308"/>
          </a:xfrm>
          <a:prstGeom prst="rect">
            <a:avLst/>
          </a:prstGeom>
          <a:noFill/>
          <a:ln w="9525">
            <a:noFill/>
            <a:miter lim="800000"/>
            <a:headEnd/>
            <a:tailEnd/>
          </a:ln>
          <a:effectLst/>
        </p:spPr>
        <p:txBody>
          <a:bodyPr>
            <a:spAutoFit/>
          </a:bodyPr>
          <a:lstStyle/>
          <a:p>
            <a:pPr lvl="2">
              <a:spcBef>
                <a:spcPct val="50000"/>
              </a:spcBef>
              <a:defRPr/>
            </a:pPr>
            <a:r>
              <a:rPr lang="en-US" dirty="0">
                <a:solidFill>
                  <a:schemeClr val="bg1"/>
                </a:solidFill>
                <a:effectLst>
                  <a:outerShdw blurRad="38100" dist="38100" dir="2700000" algn="tl">
                    <a:srgbClr val="C0C0C0"/>
                  </a:outerShdw>
                </a:effectLst>
                <a:latin typeface="Cambria"/>
                <a:cs typeface="Cambria"/>
              </a:rPr>
              <a:t>Rev 5:11  And I beheld, and I heard the voice of many angels round about the throne and the beasts and the elders: and the number of them was ten thousand times ten thousand, and thousands of thousands; </a:t>
            </a:r>
          </a:p>
          <a:p>
            <a:pPr lvl="2">
              <a:spcBef>
                <a:spcPct val="50000"/>
              </a:spcBef>
              <a:defRPr/>
            </a:pPr>
            <a:r>
              <a:rPr lang="en-US" dirty="0">
                <a:solidFill>
                  <a:schemeClr val="bg1"/>
                </a:solidFill>
                <a:effectLst>
                  <a:outerShdw blurRad="38100" dist="38100" dir="2700000" algn="tl">
                    <a:srgbClr val="C0C0C0"/>
                  </a:outerShdw>
                </a:effectLst>
                <a:latin typeface="Cambria"/>
                <a:cs typeface="Cambria"/>
              </a:rPr>
              <a:t>Rev 5:12  Saying with a loud voice, Worthy is the Lamb that was slain to receive power, and riches, and wisdom, and strength, and </a:t>
            </a:r>
            <a:r>
              <a:rPr lang="en-US" dirty="0" err="1">
                <a:solidFill>
                  <a:schemeClr val="bg1"/>
                </a:solidFill>
                <a:effectLst>
                  <a:outerShdw blurRad="38100" dist="38100" dir="2700000" algn="tl">
                    <a:srgbClr val="C0C0C0"/>
                  </a:outerShdw>
                </a:effectLst>
                <a:latin typeface="Cambria"/>
                <a:cs typeface="Cambria"/>
              </a:rPr>
              <a:t>honour</a:t>
            </a:r>
            <a:r>
              <a:rPr lang="en-US" dirty="0">
                <a:solidFill>
                  <a:schemeClr val="bg1"/>
                </a:solidFill>
                <a:effectLst>
                  <a:outerShdw blurRad="38100" dist="38100" dir="2700000" algn="tl">
                    <a:srgbClr val="C0C0C0"/>
                  </a:outerShdw>
                </a:effectLst>
                <a:latin typeface="Cambria"/>
                <a:cs typeface="Cambria"/>
              </a:rPr>
              <a:t>, and glory, and blessing. </a:t>
            </a:r>
          </a:p>
          <a:p>
            <a:pPr lvl="2">
              <a:spcBef>
                <a:spcPct val="50000"/>
              </a:spcBef>
              <a:defRPr/>
            </a:pPr>
            <a:r>
              <a:rPr lang="en-US" dirty="0">
                <a:solidFill>
                  <a:schemeClr val="bg1"/>
                </a:solidFill>
                <a:effectLst>
                  <a:outerShdw blurRad="38100" dist="38100" dir="2700000" algn="tl">
                    <a:srgbClr val="C0C0C0"/>
                  </a:outerShdw>
                </a:effectLst>
                <a:latin typeface="Cambria"/>
                <a:cs typeface="Cambria"/>
              </a:rPr>
              <a:t>Rev 5:13  And every creature which is in heaven, and on the earth, and under the earth, and such as are in the sea, and all that are in them, heard I saying, Blessing, and </a:t>
            </a:r>
            <a:r>
              <a:rPr lang="en-US" dirty="0" err="1">
                <a:solidFill>
                  <a:schemeClr val="bg1"/>
                </a:solidFill>
                <a:effectLst>
                  <a:outerShdw blurRad="38100" dist="38100" dir="2700000" algn="tl">
                    <a:srgbClr val="C0C0C0"/>
                  </a:outerShdw>
                </a:effectLst>
                <a:latin typeface="Cambria"/>
                <a:cs typeface="Cambria"/>
              </a:rPr>
              <a:t>honour</a:t>
            </a:r>
            <a:r>
              <a:rPr lang="en-US" dirty="0">
                <a:solidFill>
                  <a:schemeClr val="bg1"/>
                </a:solidFill>
                <a:effectLst>
                  <a:outerShdw blurRad="38100" dist="38100" dir="2700000" algn="tl">
                    <a:srgbClr val="C0C0C0"/>
                  </a:outerShdw>
                </a:effectLst>
                <a:latin typeface="Cambria"/>
                <a:cs typeface="Cambria"/>
              </a:rPr>
              <a:t>, and glory, and power, </a:t>
            </a:r>
            <a:r>
              <a:rPr lang="en-US" i="1" dirty="0">
                <a:solidFill>
                  <a:schemeClr val="bg1"/>
                </a:solidFill>
                <a:effectLst>
                  <a:outerShdw blurRad="38100" dist="38100" dir="2700000" algn="tl">
                    <a:srgbClr val="C0C0C0"/>
                  </a:outerShdw>
                </a:effectLst>
                <a:latin typeface="Cambria"/>
                <a:cs typeface="Cambria"/>
              </a:rPr>
              <a:t>be</a:t>
            </a:r>
            <a:r>
              <a:rPr lang="en-US" dirty="0">
                <a:solidFill>
                  <a:schemeClr val="bg1"/>
                </a:solidFill>
                <a:effectLst>
                  <a:outerShdw blurRad="38100" dist="38100" dir="2700000" algn="tl">
                    <a:srgbClr val="C0C0C0"/>
                  </a:outerShdw>
                </a:effectLst>
                <a:latin typeface="Cambria"/>
                <a:cs typeface="Cambria"/>
              </a:rPr>
              <a:t> unto him that </a:t>
            </a:r>
            <a:r>
              <a:rPr lang="en-US" dirty="0" err="1">
                <a:solidFill>
                  <a:schemeClr val="bg1"/>
                </a:solidFill>
                <a:effectLst>
                  <a:outerShdw blurRad="38100" dist="38100" dir="2700000" algn="tl">
                    <a:srgbClr val="C0C0C0"/>
                  </a:outerShdw>
                </a:effectLst>
                <a:latin typeface="Cambria"/>
                <a:cs typeface="Cambria"/>
              </a:rPr>
              <a:t>sitteth</a:t>
            </a:r>
            <a:r>
              <a:rPr lang="en-US" dirty="0">
                <a:solidFill>
                  <a:schemeClr val="bg1"/>
                </a:solidFill>
                <a:effectLst>
                  <a:outerShdw blurRad="38100" dist="38100" dir="2700000" algn="tl">
                    <a:srgbClr val="C0C0C0"/>
                  </a:outerShdw>
                </a:effectLst>
                <a:latin typeface="Cambria"/>
                <a:cs typeface="Cambria"/>
              </a:rPr>
              <a:t> upon the throne, and unto the Lamb for ever and ever. </a:t>
            </a:r>
          </a:p>
          <a:p>
            <a:pPr lvl="2">
              <a:spcBef>
                <a:spcPct val="50000"/>
              </a:spcBef>
              <a:defRPr/>
            </a:pPr>
            <a:r>
              <a:rPr lang="en-US" dirty="0">
                <a:solidFill>
                  <a:schemeClr val="bg1"/>
                </a:solidFill>
                <a:effectLst>
                  <a:outerShdw blurRad="38100" dist="38100" dir="2700000" algn="tl">
                    <a:srgbClr val="C0C0C0"/>
                  </a:outerShdw>
                </a:effectLst>
                <a:latin typeface="Cambria"/>
                <a:cs typeface="Cambria"/>
              </a:rPr>
              <a:t>Rev 5:14  And the four beasts said, Amen. And the four </a:t>
            </a:r>
            <a:r>
              <a:rPr lang="en-US" i="1" dirty="0">
                <a:solidFill>
                  <a:schemeClr val="bg1"/>
                </a:solidFill>
                <a:effectLst>
                  <a:outerShdw blurRad="38100" dist="38100" dir="2700000" algn="tl">
                    <a:srgbClr val="C0C0C0"/>
                  </a:outerShdw>
                </a:effectLst>
                <a:latin typeface="Cambria"/>
                <a:cs typeface="Cambria"/>
              </a:rPr>
              <a:t>and</a:t>
            </a:r>
            <a:r>
              <a:rPr lang="en-US" dirty="0">
                <a:solidFill>
                  <a:schemeClr val="bg1"/>
                </a:solidFill>
                <a:effectLst>
                  <a:outerShdw blurRad="38100" dist="38100" dir="2700000" algn="tl">
                    <a:srgbClr val="C0C0C0"/>
                  </a:outerShdw>
                </a:effectLst>
                <a:latin typeface="Cambria"/>
                <a:cs typeface="Cambria"/>
              </a:rPr>
              <a:t> twenty elders </a:t>
            </a:r>
            <a:r>
              <a:rPr lang="en-US" b="1" dirty="0">
                <a:solidFill>
                  <a:schemeClr val="bg1"/>
                </a:solidFill>
                <a:effectLst>
                  <a:outerShdw blurRad="38100" dist="38100" dir="2700000" algn="tl">
                    <a:srgbClr val="C0C0C0"/>
                  </a:outerShdw>
                </a:effectLst>
                <a:latin typeface="Cambria"/>
                <a:cs typeface="Cambria"/>
              </a:rPr>
              <a:t>fell down and worshipped him that </a:t>
            </a:r>
            <a:r>
              <a:rPr lang="en-US" b="1" dirty="0" err="1">
                <a:solidFill>
                  <a:schemeClr val="bg1"/>
                </a:solidFill>
                <a:effectLst>
                  <a:outerShdw blurRad="38100" dist="38100" dir="2700000" algn="tl">
                    <a:srgbClr val="C0C0C0"/>
                  </a:outerShdw>
                </a:effectLst>
                <a:latin typeface="Cambria"/>
                <a:cs typeface="Cambria"/>
              </a:rPr>
              <a:t>liveth</a:t>
            </a:r>
            <a:r>
              <a:rPr lang="en-US" b="1" dirty="0">
                <a:solidFill>
                  <a:schemeClr val="bg1"/>
                </a:solidFill>
                <a:effectLst>
                  <a:outerShdw blurRad="38100" dist="38100" dir="2700000" algn="tl">
                    <a:srgbClr val="C0C0C0"/>
                  </a:outerShdw>
                </a:effectLst>
                <a:latin typeface="Cambria"/>
                <a:cs typeface="Cambria"/>
              </a:rPr>
              <a:t> for ever and ever. </a:t>
            </a:r>
            <a:endParaRPr lang="en-US" dirty="0">
              <a:solidFill>
                <a:schemeClr val="bg1"/>
              </a:solidFill>
              <a:effectLst>
                <a:outerShdw blurRad="38100" dist="38100" dir="2700000" algn="tl">
                  <a:srgbClr val="C0C0C0"/>
                </a:outerShdw>
              </a:effectLst>
              <a:latin typeface="Cambria"/>
              <a:cs typeface="Cambri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488" y="0"/>
            <a:ext cx="9288488" cy="6858000"/>
          </a:xfrm>
          <a:prstGeom prst="rect">
            <a:avLst/>
          </a:prstGeom>
        </p:spPr>
      </p:pic>
    </p:spTree>
    <p:extLst>
      <p:ext uri="{BB962C8B-B14F-4D97-AF65-F5344CB8AC3E}">
        <p14:creationId xmlns:p14="http://schemas.microsoft.com/office/powerpoint/2010/main" val="227038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Tim Hyslip\My Documents\My Pictures\i stock photo\honey.jpg"/>
          <p:cNvPicPr>
            <a:picLocks noChangeAspect="1" noChangeArrowheads="1"/>
          </p:cNvPicPr>
          <p:nvPr/>
        </p:nvPicPr>
        <p:blipFill>
          <a:blip r:embed="rId4"/>
          <a:srcRect/>
          <a:stretch>
            <a:fillRect/>
          </a:stretch>
        </p:blipFill>
        <p:spPr bwMode="auto">
          <a:xfrm>
            <a:off x="-533400" y="2549525"/>
            <a:ext cx="6465888" cy="4308475"/>
          </a:xfrm>
          <a:prstGeom prst="rect">
            <a:avLst/>
          </a:prstGeom>
          <a:noFill/>
          <a:ln w="9525">
            <a:noFill/>
            <a:miter lim="800000"/>
            <a:headEnd/>
            <a:tailEnd/>
          </a:ln>
        </p:spPr>
      </p:pic>
      <p:sp>
        <p:nvSpPr>
          <p:cNvPr id="16387" name="Text Box 3"/>
          <p:cNvSpPr txBox="1">
            <a:spLocks noChangeArrowheads="1"/>
          </p:cNvSpPr>
          <p:nvPr/>
        </p:nvSpPr>
        <p:spPr bwMode="auto">
          <a:xfrm>
            <a:off x="457200" y="533400"/>
            <a:ext cx="8305800" cy="579438"/>
          </a:xfrm>
          <a:prstGeom prst="rect">
            <a:avLst/>
          </a:prstGeom>
          <a:noFill/>
          <a:ln w="9525">
            <a:noFill/>
            <a:miter lim="800000"/>
            <a:headEnd/>
            <a:tailEnd/>
          </a:ln>
        </p:spPr>
        <p:txBody>
          <a:bodyPr>
            <a:spAutoFit/>
          </a:bodyPr>
          <a:lstStyle/>
          <a:p>
            <a:pPr>
              <a:spcBef>
                <a:spcPct val="50000"/>
              </a:spcBef>
            </a:pPr>
            <a:r>
              <a:rPr lang="en-US" sz="3200" b="1" dirty="0">
                <a:latin typeface="Cambria"/>
                <a:cs typeface="Cambria"/>
              </a:rPr>
              <a:t>A Challenge to those who love God’s WORD:</a:t>
            </a:r>
          </a:p>
        </p:txBody>
      </p:sp>
      <p:sp>
        <p:nvSpPr>
          <p:cNvPr id="4100" name="Text Box 4"/>
          <p:cNvSpPr txBox="1">
            <a:spLocks noChangeArrowheads="1"/>
          </p:cNvSpPr>
          <p:nvPr/>
        </p:nvSpPr>
        <p:spPr bwMode="auto">
          <a:xfrm>
            <a:off x="1600200" y="1371600"/>
            <a:ext cx="7162800" cy="579438"/>
          </a:xfrm>
          <a:prstGeom prst="rect">
            <a:avLst/>
          </a:prstGeom>
          <a:noFill/>
          <a:ln w="9525">
            <a:noFill/>
            <a:miter lim="800000"/>
            <a:headEnd/>
            <a:tailEnd/>
          </a:ln>
        </p:spPr>
        <p:txBody>
          <a:bodyPr>
            <a:spAutoFit/>
          </a:bodyPr>
          <a:lstStyle/>
          <a:p>
            <a:pPr>
              <a:spcBef>
                <a:spcPct val="50000"/>
              </a:spcBef>
            </a:pPr>
            <a:r>
              <a:rPr lang="en-US" sz="3200" dirty="0">
                <a:latin typeface="Cambria"/>
                <a:cs typeface="Cambria"/>
              </a:rPr>
              <a:t>Some of God’s Word is like honey…</a:t>
            </a:r>
          </a:p>
        </p:txBody>
      </p:sp>
      <p:sp>
        <p:nvSpPr>
          <p:cNvPr id="4101" name="Text Box 5"/>
          <p:cNvSpPr txBox="1">
            <a:spLocks noChangeArrowheads="1"/>
          </p:cNvSpPr>
          <p:nvPr/>
        </p:nvSpPr>
        <p:spPr bwMode="auto">
          <a:xfrm>
            <a:off x="3276600" y="2438400"/>
            <a:ext cx="5410200" cy="2776538"/>
          </a:xfrm>
          <a:prstGeom prst="rect">
            <a:avLst/>
          </a:prstGeom>
          <a:noFill/>
          <a:ln w="9525">
            <a:noFill/>
            <a:miter lim="800000"/>
            <a:headEnd/>
            <a:tailEnd/>
          </a:ln>
        </p:spPr>
        <p:txBody>
          <a:bodyPr>
            <a:spAutoFit/>
          </a:bodyPr>
          <a:lstStyle/>
          <a:p>
            <a:pPr>
              <a:spcBef>
                <a:spcPct val="50000"/>
              </a:spcBef>
              <a:buFontTx/>
              <a:buChar char="•"/>
            </a:pPr>
            <a:r>
              <a:rPr lang="en-US" sz="2800" dirty="0">
                <a:latin typeface="Cambria"/>
                <a:cs typeface="Cambria"/>
              </a:rPr>
              <a:t>We read it and immediately    	understand what it says</a:t>
            </a:r>
          </a:p>
          <a:p>
            <a:pPr>
              <a:spcBef>
                <a:spcPct val="50000"/>
              </a:spcBef>
              <a:buFontTx/>
              <a:buChar char="•"/>
            </a:pPr>
            <a:r>
              <a:rPr lang="en-US" sz="2800" dirty="0">
                <a:latin typeface="Cambria"/>
                <a:cs typeface="Cambria"/>
              </a:rPr>
              <a:t> It is sweet to us, at the first taste</a:t>
            </a:r>
          </a:p>
          <a:p>
            <a:pPr>
              <a:spcBef>
                <a:spcPct val="50000"/>
              </a:spcBef>
              <a:buFontTx/>
              <a:buChar char="•"/>
            </a:pPr>
            <a:r>
              <a:rPr lang="en-US" sz="2800" dirty="0">
                <a:latin typeface="Cambria"/>
                <a:cs typeface="Cambria"/>
              </a:rPr>
              <a:t> It is easy to palette and digest</a:t>
            </a:r>
          </a:p>
          <a:p>
            <a:pPr>
              <a:spcBef>
                <a:spcPct val="50000"/>
              </a:spcBef>
              <a:buFontTx/>
              <a:buChar char="•"/>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wipe(left)">
                                      <p:cBhvr>
                                        <p:cTn id="13" dur="500"/>
                                        <p:tgtEl>
                                          <p:spTgt spid="4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01">
                                            <p:txEl>
                                              <p:pRg st="1" end="1"/>
                                            </p:txEl>
                                          </p:spTgt>
                                        </p:tgtEl>
                                        <p:attrNameLst>
                                          <p:attrName>style.visibility</p:attrName>
                                        </p:attrNameLst>
                                      </p:cBhvr>
                                      <p:to>
                                        <p:strVal val="visible"/>
                                      </p:to>
                                    </p:set>
                                    <p:animEffect transition="in" filter="wipe(left)">
                                      <p:cBhvr>
                                        <p:cTn id="18" dur="500"/>
                                        <p:tgtEl>
                                          <p:spTgt spid="410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1">
                                            <p:txEl>
                                              <p:pRg st="2" end="2"/>
                                            </p:txEl>
                                          </p:spTgt>
                                        </p:tgtEl>
                                        <p:attrNameLst>
                                          <p:attrName>style.visibility</p:attrName>
                                        </p:attrNameLst>
                                      </p:cBhvr>
                                      <p:to>
                                        <p:strVal val="visible"/>
                                      </p:to>
                                    </p:set>
                                    <p:animEffect transition="in" filter="wipe(left)">
                                      <p:cBhvr>
                                        <p:cTn id="23" dur="5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P spid="410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Tim Hyslip\My Documents\My Pictures\i stock photo\shuck it!.jpg"/>
          <p:cNvPicPr>
            <a:picLocks noChangeAspect="1" noChangeArrowheads="1"/>
          </p:cNvPicPr>
          <p:nvPr/>
        </p:nvPicPr>
        <p:blipFill>
          <a:blip r:embed="rId3"/>
          <a:srcRect/>
          <a:stretch>
            <a:fillRect/>
          </a:stretch>
        </p:blipFill>
        <p:spPr bwMode="auto">
          <a:xfrm>
            <a:off x="5257800" y="533400"/>
            <a:ext cx="3611563" cy="5410200"/>
          </a:xfrm>
          <a:prstGeom prst="rect">
            <a:avLst/>
          </a:prstGeom>
          <a:noFill/>
          <a:ln w="9525">
            <a:noFill/>
            <a:miter lim="800000"/>
            <a:headEnd/>
            <a:tailEnd/>
          </a:ln>
        </p:spPr>
      </p:pic>
      <p:sp>
        <p:nvSpPr>
          <p:cNvPr id="5123" name="Text Box 3"/>
          <p:cNvSpPr txBox="1">
            <a:spLocks noChangeArrowheads="1"/>
          </p:cNvSpPr>
          <p:nvPr/>
        </p:nvSpPr>
        <p:spPr bwMode="auto">
          <a:xfrm>
            <a:off x="228600" y="609600"/>
            <a:ext cx="5257800" cy="1800225"/>
          </a:xfrm>
          <a:prstGeom prst="rect">
            <a:avLst/>
          </a:prstGeom>
          <a:noFill/>
          <a:ln w="9525">
            <a:noFill/>
            <a:miter lim="800000"/>
            <a:headEnd/>
            <a:tailEnd/>
          </a:ln>
        </p:spPr>
        <p:txBody>
          <a:bodyPr>
            <a:spAutoFit/>
          </a:bodyPr>
          <a:lstStyle/>
          <a:p>
            <a:pPr algn="ctr">
              <a:spcBef>
                <a:spcPct val="50000"/>
              </a:spcBef>
            </a:pPr>
            <a:r>
              <a:rPr lang="en-US" sz="2800" dirty="0">
                <a:latin typeface="Cambria"/>
                <a:cs typeface="Cambria"/>
              </a:rPr>
              <a:t>Then, we get to more difficult passages of Scripture, and we see that there are husks all around the part we are supposed to eat.</a:t>
            </a:r>
          </a:p>
        </p:txBody>
      </p:sp>
      <p:sp>
        <p:nvSpPr>
          <p:cNvPr id="5124" name="Text Box 4"/>
          <p:cNvSpPr txBox="1">
            <a:spLocks noChangeArrowheads="1"/>
          </p:cNvSpPr>
          <p:nvPr/>
        </p:nvSpPr>
        <p:spPr bwMode="auto">
          <a:xfrm>
            <a:off x="685800" y="2514600"/>
            <a:ext cx="4876800" cy="3231654"/>
          </a:xfrm>
          <a:prstGeom prst="rect">
            <a:avLst/>
          </a:prstGeom>
          <a:noFill/>
          <a:ln w="9525">
            <a:noFill/>
            <a:miter lim="800000"/>
            <a:headEnd/>
            <a:tailEnd/>
          </a:ln>
        </p:spPr>
        <p:txBody>
          <a:bodyPr>
            <a:spAutoFit/>
          </a:bodyPr>
          <a:lstStyle/>
          <a:p>
            <a:pPr>
              <a:spcBef>
                <a:spcPct val="50000"/>
              </a:spcBef>
            </a:pPr>
            <a:r>
              <a:rPr lang="en-US" dirty="0">
                <a:latin typeface="Cambria"/>
                <a:cs typeface="Cambria"/>
              </a:rPr>
              <a:t>I propose that we need to peel back</a:t>
            </a:r>
          </a:p>
          <a:p>
            <a:pPr>
              <a:spcBef>
                <a:spcPct val="50000"/>
              </a:spcBef>
              <a:buFontTx/>
              <a:buChar char="•"/>
            </a:pPr>
            <a:r>
              <a:rPr lang="en-US" dirty="0">
                <a:latin typeface="Cambria"/>
                <a:cs typeface="Cambria"/>
              </a:rPr>
              <a:t> The husks of time</a:t>
            </a:r>
          </a:p>
          <a:p>
            <a:pPr>
              <a:spcBef>
                <a:spcPct val="50000"/>
              </a:spcBef>
              <a:buFontTx/>
              <a:buChar char="•"/>
            </a:pPr>
            <a:r>
              <a:rPr lang="en-US" dirty="0">
                <a:latin typeface="Cambria"/>
                <a:cs typeface="Cambria"/>
              </a:rPr>
              <a:t> The husks of culture</a:t>
            </a:r>
          </a:p>
          <a:p>
            <a:pPr>
              <a:spcBef>
                <a:spcPct val="50000"/>
              </a:spcBef>
              <a:buFontTx/>
              <a:buChar char="•"/>
            </a:pPr>
            <a:r>
              <a:rPr lang="en-US" dirty="0">
                <a:latin typeface="Cambria"/>
                <a:cs typeface="Cambria"/>
              </a:rPr>
              <a:t> The husks of language</a:t>
            </a:r>
          </a:p>
          <a:p>
            <a:pPr>
              <a:spcBef>
                <a:spcPct val="50000"/>
              </a:spcBef>
              <a:buFontTx/>
              <a:buChar char="•"/>
            </a:pPr>
            <a:r>
              <a:rPr lang="en-US" dirty="0">
                <a:latin typeface="Cambria"/>
                <a:cs typeface="Cambria"/>
              </a:rPr>
              <a:t> The husks of context</a:t>
            </a:r>
          </a:p>
          <a:p>
            <a:pPr>
              <a:spcBef>
                <a:spcPct val="50000"/>
              </a:spcBef>
              <a:buFontTx/>
              <a:buChar char="•"/>
            </a:pPr>
            <a:r>
              <a:rPr lang="en-US" dirty="0">
                <a:latin typeface="Cambria"/>
                <a:cs typeface="Cambria"/>
              </a:rPr>
              <a:t> And the husks of our finite mind!</a:t>
            </a:r>
          </a:p>
        </p:txBody>
      </p:sp>
      <p:pic>
        <p:nvPicPr>
          <p:cNvPr id="5125" name="Picture 5" descr="C:\Documents and Settings\Tim Hyslip\My Documents\My Pictures\i stock photo\shucked.jpg"/>
          <p:cNvPicPr>
            <a:picLocks noChangeAspect="1" noChangeArrowheads="1"/>
          </p:cNvPicPr>
          <p:nvPr/>
        </p:nvPicPr>
        <p:blipFill>
          <a:blip r:embed="rId4"/>
          <a:srcRect/>
          <a:stretch>
            <a:fillRect/>
          </a:stretch>
        </p:blipFill>
        <p:spPr bwMode="auto">
          <a:xfrm>
            <a:off x="5359400" y="381000"/>
            <a:ext cx="3560763" cy="5334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0" fill="hold"/>
                                        <p:tgtEl>
                                          <p:spTgt spid="5122"/>
                                        </p:tgtEl>
                                        <p:attrNameLst>
                                          <p:attrName>ppt_w</p:attrName>
                                        </p:attrNameLst>
                                      </p:cBhvr>
                                      <p:tavLst>
                                        <p:tav tm="0" fmla="#ppt_w*sin(2.5*pi*$)">
                                          <p:val>
                                            <p:fltVal val="0"/>
                                          </p:val>
                                        </p:tav>
                                        <p:tav tm="100000">
                                          <p:val>
                                            <p:fltVal val="1"/>
                                          </p:val>
                                        </p:tav>
                                      </p:tavLst>
                                    </p:anim>
                                    <p:anim calcmode="lin" valueType="num">
                                      <p:cBhvr>
                                        <p:cTn id="13" dur="5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slide(fromBottom)">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p:cTn id="23" dur="500" fill="hold"/>
                                        <p:tgtEl>
                                          <p:spTgt spid="5125"/>
                                        </p:tgtEl>
                                        <p:attrNameLst>
                                          <p:attrName>ppt_w</p:attrName>
                                        </p:attrNameLst>
                                      </p:cBhvr>
                                      <p:tavLst>
                                        <p:tav tm="0">
                                          <p:val>
                                            <p:fltVal val="0"/>
                                          </p:val>
                                        </p:tav>
                                        <p:tav tm="100000">
                                          <p:val>
                                            <p:strVal val="#ppt_w"/>
                                          </p:val>
                                        </p:tav>
                                      </p:tavLst>
                                    </p:anim>
                                    <p:anim calcmode="lin" valueType="num">
                                      <p:cBhvr>
                                        <p:cTn id="24" dur="500" fill="hold"/>
                                        <p:tgtEl>
                                          <p:spTgt spid="5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Tim Hyslip\My Documents\My Pictures\i stock photo\iStock_000000058636_L1.jpg"/>
          <p:cNvPicPr>
            <a:picLocks noChangeAspect="1" noChangeArrowheads="1"/>
          </p:cNvPicPr>
          <p:nvPr/>
        </p:nvPicPr>
        <p:blipFill>
          <a:blip r:embed="rId3"/>
          <a:srcRect/>
          <a:stretch>
            <a:fillRect/>
          </a:stretch>
        </p:blipFill>
        <p:spPr bwMode="auto">
          <a:xfrm>
            <a:off x="1295400" y="1276350"/>
            <a:ext cx="6629400" cy="4972050"/>
          </a:xfrm>
          <a:prstGeom prst="rect">
            <a:avLst/>
          </a:prstGeom>
          <a:noFill/>
          <a:ln w="9525">
            <a:noFill/>
            <a:miter lim="800000"/>
            <a:headEnd/>
            <a:tailEnd/>
          </a:ln>
        </p:spPr>
      </p:pic>
      <p:sp>
        <p:nvSpPr>
          <p:cNvPr id="18435" name="Text Box 3"/>
          <p:cNvSpPr txBox="1">
            <a:spLocks noChangeArrowheads="1"/>
          </p:cNvSpPr>
          <p:nvPr/>
        </p:nvSpPr>
        <p:spPr bwMode="auto">
          <a:xfrm>
            <a:off x="304800" y="381000"/>
            <a:ext cx="8077200" cy="701675"/>
          </a:xfrm>
          <a:prstGeom prst="rect">
            <a:avLst/>
          </a:prstGeom>
          <a:noFill/>
          <a:ln w="9525">
            <a:noFill/>
            <a:miter lim="800000"/>
            <a:headEnd/>
            <a:tailEnd/>
          </a:ln>
        </p:spPr>
        <p:txBody>
          <a:bodyPr>
            <a:spAutoFit/>
          </a:bodyPr>
          <a:lstStyle/>
          <a:p>
            <a:pPr algn="ctr">
              <a:spcBef>
                <a:spcPct val="50000"/>
              </a:spcBef>
            </a:pPr>
            <a:r>
              <a:rPr lang="en-US" sz="4000" dirty="0">
                <a:latin typeface="Cambria"/>
                <a:cs typeface="Cambria"/>
              </a:rPr>
              <a:t>Don’t chuck it, </a:t>
            </a:r>
            <a:r>
              <a:rPr lang="en-US" sz="4000" i="1" dirty="0">
                <a:latin typeface="Cambria"/>
                <a:cs typeface="Cambria"/>
              </a:rPr>
              <a:t>shuck</a:t>
            </a:r>
            <a:r>
              <a:rPr lang="en-US" sz="4000" dirty="0">
                <a:latin typeface="Cambria"/>
                <a:cs typeface="Cambria"/>
              </a:rPr>
              <a:t> 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304800" y="304800"/>
            <a:ext cx="8534400" cy="3293209"/>
          </a:xfrm>
          <a:prstGeom prst="rect">
            <a:avLst/>
          </a:prstGeom>
          <a:noFill/>
          <a:ln w="9525">
            <a:noFill/>
            <a:miter lim="800000"/>
            <a:headEnd/>
            <a:tailEnd/>
          </a:ln>
        </p:spPr>
        <p:txBody>
          <a:bodyPr>
            <a:spAutoFit/>
          </a:bodyPr>
          <a:lstStyle/>
          <a:p>
            <a:pPr algn="ctr">
              <a:spcBef>
                <a:spcPct val="50000"/>
              </a:spcBef>
            </a:pPr>
            <a:r>
              <a:rPr lang="en-US" sz="3200" b="1" dirty="0">
                <a:latin typeface="Cambria"/>
                <a:cs typeface="Cambria"/>
              </a:rPr>
              <a:t>The Scriptures, both the OT  and NT Scriptures, are verbally inspired of God and are the revelation of God to man, the infallible, authoritative rule of faith and conduct. </a:t>
            </a:r>
          </a:p>
          <a:p>
            <a:pPr algn="ctr">
              <a:spcBef>
                <a:spcPct val="50000"/>
              </a:spcBef>
            </a:pPr>
            <a:endParaRPr lang="en-US" sz="3200" b="1" dirty="0">
              <a:latin typeface="Californian FB" pitchFamily="18" charset="0"/>
            </a:endParaRPr>
          </a:p>
        </p:txBody>
      </p:sp>
      <p:sp>
        <p:nvSpPr>
          <p:cNvPr id="62467" name="Text Box 1027"/>
          <p:cNvSpPr txBox="1">
            <a:spLocks noChangeArrowheads="1"/>
          </p:cNvSpPr>
          <p:nvPr/>
        </p:nvSpPr>
        <p:spPr bwMode="auto">
          <a:xfrm>
            <a:off x="228600" y="2819400"/>
            <a:ext cx="8763000" cy="3416320"/>
          </a:xfrm>
          <a:prstGeom prst="rect">
            <a:avLst/>
          </a:prstGeom>
          <a:noFill/>
          <a:ln w="9525">
            <a:noFill/>
            <a:miter lim="800000"/>
            <a:headEnd/>
            <a:tailEnd/>
          </a:ln>
        </p:spPr>
        <p:txBody>
          <a:bodyPr>
            <a:spAutoFit/>
          </a:bodyPr>
          <a:lstStyle/>
          <a:p>
            <a:pPr algn="ctr">
              <a:spcBef>
                <a:spcPct val="50000"/>
              </a:spcBef>
            </a:pPr>
            <a:r>
              <a:rPr lang="en-US" b="1" dirty="0">
                <a:latin typeface="Cambria"/>
                <a:cs typeface="Cambria"/>
              </a:rPr>
              <a:t>2 Timothy 3:15-17 (New International Version)</a:t>
            </a:r>
          </a:p>
          <a:p>
            <a:pPr>
              <a:spcBef>
                <a:spcPct val="50000"/>
              </a:spcBef>
            </a:pPr>
            <a:r>
              <a:rPr lang="en-US" dirty="0">
                <a:latin typeface="Cambria"/>
                <a:cs typeface="Cambria"/>
              </a:rPr>
              <a:t>15and how from infancy you have known the holy Scriptures, which are able to make you wise for salvation through faith in Messiah Yeshua. 16 </a:t>
            </a:r>
            <a:r>
              <a:rPr lang="en-US" b="1" i="1" dirty="0">
                <a:latin typeface="Cambria"/>
                <a:cs typeface="Cambria"/>
              </a:rPr>
              <a:t>All Scripture</a:t>
            </a:r>
            <a:r>
              <a:rPr lang="en-US" dirty="0">
                <a:latin typeface="Cambria"/>
                <a:cs typeface="Cambria"/>
              </a:rPr>
              <a:t> is God-breathed and is useful for teaching, rebuking, correcting and training in righteousness, 17so that the man of God may be thoroughly equipped for every good work.</a:t>
            </a:r>
          </a:p>
          <a:p>
            <a:pPr>
              <a:spcBef>
                <a:spcPct val="50000"/>
              </a:spcBef>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box(in)">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s and Settings\Tim Hyslip\My Documents\My Pictures\i stock photo\moon.jpg"/>
          <p:cNvPicPr>
            <a:picLocks noChangeAspect="1" noChangeArrowheads="1"/>
          </p:cNvPicPr>
          <p:nvPr/>
        </p:nvPicPr>
        <p:blipFill>
          <a:blip r:embed="rId3"/>
          <a:srcRect/>
          <a:stretch>
            <a:fillRect/>
          </a:stretch>
        </p:blipFill>
        <p:spPr bwMode="auto">
          <a:xfrm>
            <a:off x="-1066800" y="0"/>
            <a:ext cx="10668000" cy="7110413"/>
          </a:xfrm>
          <a:prstGeom prst="rect">
            <a:avLst/>
          </a:prstGeom>
          <a:noFill/>
          <a:ln w="9525">
            <a:noFill/>
            <a:miter lim="800000"/>
            <a:headEnd/>
            <a:tailEnd/>
          </a:ln>
        </p:spPr>
      </p:pic>
      <p:sp>
        <p:nvSpPr>
          <p:cNvPr id="7172" name="Text Box 4"/>
          <p:cNvSpPr txBox="1">
            <a:spLocks noChangeArrowheads="1"/>
          </p:cNvSpPr>
          <p:nvPr/>
        </p:nvSpPr>
        <p:spPr bwMode="auto">
          <a:xfrm>
            <a:off x="0" y="838200"/>
            <a:ext cx="9144000" cy="3354764"/>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latin typeface="Cambria"/>
                <a:cs typeface="Cambria"/>
              </a:rPr>
              <a:t>Leviticus 23</a:t>
            </a:r>
          </a:p>
          <a:p>
            <a:pPr>
              <a:spcBef>
                <a:spcPct val="50000"/>
              </a:spcBef>
            </a:pPr>
            <a:r>
              <a:rPr lang="en-US" dirty="0">
                <a:solidFill>
                  <a:schemeClr val="bg1"/>
                </a:solidFill>
                <a:latin typeface="Cambria"/>
                <a:cs typeface="Cambria"/>
              </a:rPr>
              <a:t> </a:t>
            </a:r>
            <a:r>
              <a:rPr lang="en-US" sz="3200" dirty="0">
                <a:solidFill>
                  <a:schemeClr val="bg1"/>
                </a:solidFill>
                <a:latin typeface="Cambria"/>
                <a:cs typeface="Cambria"/>
              </a:rPr>
              <a:t>1 The LORD said to Moses, 2 "Speak to the Israelites and say to them: 'These are </a:t>
            </a:r>
            <a:r>
              <a:rPr lang="en-US" sz="3200" b="1" dirty="0">
                <a:solidFill>
                  <a:schemeClr val="bg1"/>
                </a:solidFill>
                <a:latin typeface="Cambria"/>
                <a:cs typeface="Cambria"/>
              </a:rPr>
              <a:t>my</a:t>
            </a:r>
            <a:r>
              <a:rPr lang="en-US" sz="3200" dirty="0">
                <a:solidFill>
                  <a:schemeClr val="bg1"/>
                </a:solidFill>
                <a:latin typeface="Cambria"/>
                <a:cs typeface="Cambria"/>
              </a:rPr>
              <a:t> appointed feasts, the </a:t>
            </a:r>
            <a:r>
              <a:rPr lang="en-US" sz="3200" b="1" i="1" dirty="0">
                <a:solidFill>
                  <a:schemeClr val="bg1"/>
                </a:solidFill>
                <a:latin typeface="Cambria"/>
                <a:cs typeface="Cambria"/>
              </a:rPr>
              <a:t>appointed feasts of the LORD,</a:t>
            </a:r>
            <a:r>
              <a:rPr lang="en-US" sz="3200" dirty="0">
                <a:solidFill>
                  <a:schemeClr val="bg1"/>
                </a:solidFill>
                <a:latin typeface="Cambria"/>
                <a:cs typeface="Cambria"/>
              </a:rPr>
              <a:t> which you are to proclaim as sacred assemblies.</a:t>
            </a:r>
          </a:p>
          <a:p>
            <a:pPr>
              <a:spcBef>
                <a:spcPct val="50000"/>
              </a:spcBef>
            </a:pPr>
            <a:endParaRPr lang="en-US" dirty="0">
              <a:solidFill>
                <a:schemeClr val="bg1"/>
              </a:solidFill>
            </a:endParaRPr>
          </a:p>
        </p:txBody>
      </p:sp>
      <p:sp>
        <p:nvSpPr>
          <p:cNvPr id="7173" name="Text Box 5"/>
          <p:cNvSpPr txBox="1">
            <a:spLocks noChangeArrowheads="1"/>
          </p:cNvSpPr>
          <p:nvPr/>
        </p:nvSpPr>
        <p:spPr bwMode="auto">
          <a:xfrm>
            <a:off x="228600" y="4203700"/>
            <a:ext cx="8610600" cy="2369880"/>
          </a:xfrm>
          <a:prstGeom prst="rect">
            <a:avLst/>
          </a:prstGeom>
          <a:noFill/>
          <a:ln w="9525">
            <a:noFill/>
            <a:miter lim="800000"/>
            <a:headEnd/>
            <a:tailEnd/>
          </a:ln>
        </p:spPr>
        <p:txBody>
          <a:bodyPr wrap="square">
            <a:spAutoFit/>
          </a:bodyPr>
          <a:lstStyle/>
          <a:p>
            <a:pPr>
              <a:spcBef>
                <a:spcPct val="50000"/>
              </a:spcBef>
            </a:pPr>
            <a:r>
              <a:rPr lang="en-US" sz="4000" dirty="0">
                <a:solidFill>
                  <a:schemeClr val="bg1"/>
                </a:solidFill>
                <a:latin typeface="Cambria"/>
                <a:cs typeface="Cambria"/>
              </a:rPr>
              <a:t>Appointed feasts, holy convocations </a:t>
            </a:r>
          </a:p>
          <a:p>
            <a:pPr>
              <a:spcBef>
                <a:spcPct val="50000"/>
              </a:spcBef>
            </a:pPr>
            <a:r>
              <a:rPr lang="en-US" sz="3200" dirty="0">
                <a:solidFill>
                  <a:schemeClr val="bg1"/>
                </a:solidFill>
              </a:rPr>
              <a:t>			 </a:t>
            </a:r>
            <a:r>
              <a:rPr lang="he-IL" sz="3600" b="1" dirty="0">
                <a:solidFill>
                  <a:schemeClr val="bg1"/>
                </a:solidFill>
                <a:latin typeface="TITUS Cyberbit Basic" pitchFamily="18" charset="0"/>
              </a:rPr>
              <a:t>קדשׁ</a:t>
            </a:r>
            <a:r>
              <a:rPr lang="en-US" sz="3600" b="1" dirty="0">
                <a:solidFill>
                  <a:schemeClr val="bg1"/>
                </a:solidFill>
                <a:latin typeface="TITUS Cyberbit Basic" pitchFamily="18" charset="0"/>
              </a:rPr>
              <a:t> </a:t>
            </a:r>
            <a:r>
              <a:rPr lang="he-IL" sz="3600" b="1" dirty="0">
                <a:solidFill>
                  <a:schemeClr val="bg1"/>
                </a:solidFill>
                <a:latin typeface="TITUS Cyberbit Basic" pitchFamily="18" charset="0"/>
              </a:rPr>
              <a:t>מקרא</a:t>
            </a:r>
            <a:r>
              <a:rPr lang="en-US" sz="3600" b="1" dirty="0">
                <a:solidFill>
                  <a:schemeClr val="bg1"/>
                </a:solidFill>
                <a:latin typeface="TITUS Cyberbit Basic" pitchFamily="18" charset="0"/>
              </a:rPr>
              <a:t>- </a:t>
            </a:r>
            <a:r>
              <a:rPr lang="en-US" sz="3600" b="1" dirty="0" err="1" smtClean="0">
                <a:solidFill>
                  <a:schemeClr val="bg1"/>
                </a:solidFill>
                <a:latin typeface="Cambria"/>
                <a:cs typeface="Cambria"/>
              </a:rPr>
              <a:t>mikrah</a:t>
            </a:r>
            <a:r>
              <a:rPr lang="en-US" sz="3600" b="1" dirty="0">
                <a:solidFill>
                  <a:schemeClr val="bg1"/>
                </a:solidFill>
                <a:latin typeface="Cambria"/>
                <a:cs typeface="Cambria"/>
              </a:rPr>
              <a:t> </a:t>
            </a:r>
            <a:r>
              <a:rPr lang="en-US" sz="3600" b="1" dirty="0" smtClean="0">
                <a:solidFill>
                  <a:schemeClr val="bg1"/>
                </a:solidFill>
                <a:latin typeface="Cambria"/>
                <a:cs typeface="Cambria"/>
              </a:rPr>
              <a:t> </a:t>
            </a:r>
            <a:r>
              <a:rPr lang="en-US" sz="3600" b="1" dirty="0" err="1" smtClean="0">
                <a:solidFill>
                  <a:schemeClr val="bg1"/>
                </a:solidFill>
                <a:latin typeface="Cambria"/>
                <a:cs typeface="Cambria"/>
              </a:rPr>
              <a:t>kodesh</a:t>
            </a:r>
            <a:endParaRPr lang="en-US" sz="3600" b="1" dirty="0">
              <a:solidFill>
                <a:schemeClr val="bg1"/>
              </a:solidFill>
              <a:latin typeface="Cambria"/>
              <a:cs typeface="Cambria"/>
            </a:endParaRPr>
          </a:p>
          <a:p>
            <a:pPr>
              <a:spcBef>
                <a:spcPct val="50000"/>
              </a:spcBef>
            </a:pPr>
            <a:endParaRPr lang="en-US" sz="3600" b="1" dirty="0">
              <a:solidFill>
                <a:schemeClr val="bg1"/>
              </a:solidFill>
            </a:endParaRPr>
          </a:p>
        </p:txBody>
      </p:sp>
      <p:sp>
        <p:nvSpPr>
          <p:cNvPr id="7175" name="Text Box 7"/>
          <p:cNvSpPr txBox="1">
            <a:spLocks noChangeArrowheads="1"/>
          </p:cNvSpPr>
          <p:nvPr/>
        </p:nvSpPr>
        <p:spPr bwMode="auto">
          <a:xfrm>
            <a:off x="381000" y="5867400"/>
            <a:ext cx="8686800" cy="707886"/>
          </a:xfrm>
          <a:prstGeom prst="rect">
            <a:avLst/>
          </a:prstGeom>
          <a:noFill/>
          <a:ln w="9525">
            <a:noFill/>
            <a:miter lim="800000"/>
            <a:headEnd/>
            <a:tailEnd/>
          </a:ln>
        </p:spPr>
        <p:txBody>
          <a:bodyPr>
            <a:spAutoFit/>
          </a:bodyPr>
          <a:lstStyle/>
          <a:p>
            <a:pPr>
              <a:spcBef>
                <a:spcPct val="50000"/>
              </a:spcBef>
            </a:pPr>
            <a:r>
              <a:rPr lang="en-US" sz="4000" b="1" i="1" dirty="0">
                <a:solidFill>
                  <a:schemeClr val="bg1"/>
                </a:solidFill>
                <a:latin typeface="Cambria"/>
                <a:cs typeface="Cambria"/>
              </a:rPr>
              <a:t>A holy gathering, or holy  rehearsal!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checkerboard(across)">
                                      <p:cBhvr>
                                        <p:cTn id="13" dur="5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7175"/>
                                        </p:tgtEl>
                                        <p:attrNameLst>
                                          <p:attrName>style.visibility</p:attrName>
                                        </p:attrNameLst>
                                      </p:cBhvr>
                                      <p:to>
                                        <p:strVal val="visible"/>
                                      </p:to>
                                    </p:set>
                                    <p:anim calcmode="lin" valueType="num">
                                      <p:cBhvr>
                                        <p:cTn id="18" dur="1000" fill="hold"/>
                                        <p:tgtEl>
                                          <p:spTgt spid="7175"/>
                                        </p:tgtEl>
                                        <p:attrNameLst>
                                          <p:attrName>ppt_w</p:attrName>
                                        </p:attrNameLst>
                                      </p:cBhvr>
                                      <p:tavLst>
                                        <p:tav tm="0">
                                          <p:val>
                                            <p:fltVal val="0"/>
                                          </p:val>
                                        </p:tav>
                                        <p:tav tm="100000">
                                          <p:val>
                                            <p:strVal val="#ppt_w"/>
                                          </p:val>
                                        </p:tav>
                                      </p:tavLst>
                                    </p:anim>
                                    <p:anim calcmode="lin" valueType="num">
                                      <p:cBhvr>
                                        <p:cTn id="19" dur="1000" fill="hold"/>
                                        <p:tgtEl>
                                          <p:spTgt spid="7175"/>
                                        </p:tgtEl>
                                        <p:attrNameLst>
                                          <p:attrName>ppt_h</p:attrName>
                                        </p:attrNameLst>
                                      </p:cBhvr>
                                      <p:tavLst>
                                        <p:tav tm="0">
                                          <p:val>
                                            <p:fltVal val="0"/>
                                          </p:val>
                                        </p:tav>
                                        <p:tav tm="100000">
                                          <p:val>
                                            <p:strVal val="#ppt_h"/>
                                          </p:val>
                                        </p:tav>
                                      </p:tavLst>
                                    </p:anim>
                                    <p:anim calcmode="lin" valueType="num">
                                      <p:cBhvr>
                                        <p:cTn id="20" dur="1000" fill="hold"/>
                                        <p:tgtEl>
                                          <p:spTgt spid="717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1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P spid="717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Documents and Settings\Tim Hyslip\My Documents\My Pictures\torah background.JPG"/>
          <p:cNvPicPr>
            <a:picLocks noChangeAspect="1" noChangeArrowheads="1"/>
          </p:cNvPicPr>
          <p:nvPr/>
        </p:nvPicPr>
        <p:blipFill>
          <a:blip r:embed="rId3"/>
          <a:srcRect/>
          <a:stretch>
            <a:fillRect/>
          </a:stretch>
        </p:blipFill>
        <p:spPr bwMode="auto">
          <a:xfrm>
            <a:off x="304800" y="-501650"/>
            <a:ext cx="9525000" cy="7359650"/>
          </a:xfrm>
          <a:prstGeom prst="rect">
            <a:avLst/>
          </a:prstGeom>
          <a:noFill/>
          <a:ln w="9525">
            <a:noFill/>
            <a:miter lim="800000"/>
            <a:headEnd/>
            <a:tailEnd/>
          </a:ln>
        </p:spPr>
      </p:pic>
      <p:sp>
        <p:nvSpPr>
          <p:cNvPr id="8196" name="Text Box 4"/>
          <p:cNvSpPr txBox="1">
            <a:spLocks noChangeArrowheads="1"/>
          </p:cNvSpPr>
          <p:nvPr/>
        </p:nvSpPr>
        <p:spPr bwMode="auto">
          <a:xfrm>
            <a:off x="304800" y="304800"/>
            <a:ext cx="5715000" cy="6217086"/>
          </a:xfrm>
          <a:prstGeom prst="rect">
            <a:avLst/>
          </a:prstGeom>
          <a:noFill/>
          <a:ln w="9525">
            <a:noFill/>
            <a:miter lim="800000"/>
            <a:headEnd/>
            <a:tailEnd/>
          </a:ln>
        </p:spPr>
        <p:txBody>
          <a:bodyPr wrap="square">
            <a:spAutoFit/>
          </a:bodyPr>
          <a:lstStyle/>
          <a:p>
            <a:pPr>
              <a:spcBef>
                <a:spcPct val="50000"/>
              </a:spcBef>
            </a:pPr>
            <a:r>
              <a:rPr lang="en-US" sz="2600" b="1" dirty="0">
                <a:latin typeface="Cambria"/>
                <a:cs typeface="Cambria"/>
              </a:rPr>
              <a:t>Leviticus 23: 4-8</a:t>
            </a:r>
            <a:endParaRPr lang="en-US" dirty="0">
              <a:latin typeface="Cambria"/>
              <a:cs typeface="Cambria"/>
            </a:endParaRPr>
          </a:p>
          <a:p>
            <a:pPr>
              <a:spcBef>
                <a:spcPct val="50000"/>
              </a:spcBef>
            </a:pPr>
            <a:r>
              <a:rPr lang="en-US" dirty="0">
                <a:latin typeface="Cambria"/>
                <a:cs typeface="Cambria"/>
              </a:rPr>
              <a:t>4 " 'These are the LORD's appointed feasts, the sacred assemblies you are to proclaim at their appointed times: </a:t>
            </a:r>
          </a:p>
          <a:p>
            <a:pPr>
              <a:spcBef>
                <a:spcPct val="50000"/>
              </a:spcBef>
            </a:pPr>
            <a:r>
              <a:rPr lang="en-US" dirty="0">
                <a:latin typeface="Cambria"/>
                <a:cs typeface="Cambria"/>
              </a:rPr>
              <a:t>5 The LORD's Passover begins at twilight on the fourteenth day of the first month. 6 On the fifteenth day of that month the LORD's Feast of Unleavened Bread begins; for seven days you must eat bread made without yeast. </a:t>
            </a:r>
          </a:p>
          <a:p>
            <a:pPr>
              <a:spcBef>
                <a:spcPct val="50000"/>
              </a:spcBef>
            </a:pPr>
            <a:r>
              <a:rPr lang="en-US" dirty="0">
                <a:latin typeface="Cambria"/>
                <a:cs typeface="Cambria"/>
              </a:rPr>
              <a:t>7 On the first day hold a sacred assembly and do no regular work. 8 For seven days present an offering made to the LORD by fire. And on the seventh day hold a sacred assembly and do no regular work.'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wipe(left)">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wipe(left)">
                                      <p:cBhvr>
                                        <p:cTn id="12" dur="5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wipe(left)">
                                      <p:cBhvr>
                                        <p:cTn id="17" dur="500"/>
                                        <p:tgtEl>
                                          <p:spTgt spid="8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6">
                                            <p:txEl>
                                              <p:pRg st="3" end="3"/>
                                            </p:txEl>
                                          </p:spTgt>
                                        </p:tgtEl>
                                        <p:attrNameLst>
                                          <p:attrName>style.visibility</p:attrName>
                                        </p:attrNameLst>
                                      </p:cBhvr>
                                      <p:to>
                                        <p:strVal val="visible"/>
                                      </p:to>
                                    </p:set>
                                    <p:animEffect transition="in" filter="wipe(left)">
                                      <p:cBhvr>
                                        <p:cTn id="22" dur="500"/>
                                        <p:tgtEl>
                                          <p:spTgt spid="8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5677</TotalTime>
  <Words>2951</Words>
  <Application>Microsoft Macintosh PowerPoint</Application>
  <PresentationFormat>On-screen Show (4:3)</PresentationFormat>
  <Paragraphs>229</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Hyslip</dc:creator>
  <cp:lastModifiedBy>Tim Hyslip</cp:lastModifiedBy>
  <cp:revision>46</cp:revision>
  <cp:lastPrinted>2014-03-23T16:31:44Z</cp:lastPrinted>
  <dcterms:created xsi:type="dcterms:W3CDTF">2006-03-19T07:38:57Z</dcterms:created>
  <dcterms:modified xsi:type="dcterms:W3CDTF">2014-03-23T16:39:57Z</dcterms:modified>
</cp:coreProperties>
</file>